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88" r:id="rId2"/>
    <p:sldMasterId id="2147483693" r:id="rId3"/>
  </p:sldMasterIdLst>
  <p:notesMasterIdLst>
    <p:notesMasterId r:id="rId28"/>
  </p:notesMasterIdLst>
  <p:sldIdLst>
    <p:sldId id="256" r:id="rId4"/>
    <p:sldId id="500" r:id="rId5"/>
    <p:sldId id="490" r:id="rId6"/>
    <p:sldId id="491" r:id="rId7"/>
    <p:sldId id="492" r:id="rId8"/>
    <p:sldId id="493" r:id="rId9"/>
    <p:sldId id="510" r:id="rId10"/>
    <p:sldId id="506" r:id="rId11"/>
    <p:sldId id="507" r:id="rId12"/>
    <p:sldId id="508" r:id="rId13"/>
    <p:sldId id="509" r:id="rId14"/>
    <p:sldId id="494" r:id="rId15"/>
    <p:sldId id="495" r:id="rId16"/>
    <p:sldId id="503" r:id="rId17"/>
    <p:sldId id="512" r:id="rId18"/>
    <p:sldId id="511" r:id="rId19"/>
    <p:sldId id="497" r:id="rId20"/>
    <p:sldId id="498" r:id="rId21"/>
    <p:sldId id="499" r:id="rId22"/>
    <p:sldId id="502" r:id="rId23"/>
    <p:sldId id="504" r:id="rId24"/>
    <p:sldId id="505" r:id="rId25"/>
    <p:sldId id="501" r:id="rId26"/>
    <p:sldId id="4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1B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2179" autoAdjust="0"/>
  </p:normalViewPr>
  <p:slideViewPr>
    <p:cSldViewPr snapToGrid="0">
      <p:cViewPr varScale="1">
        <p:scale>
          <a:sx n="50" d="100"/>
          <a:sy n="50" d="100"/>
        </p:scale>
        <p:origin x="1891" y="29"/>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168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14813" y="642366"/>
            <a:ext cx="2828374" cy="159096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2487168"/>
            <a:ext cx="5486400" cy="601446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10149-9437-4E4B-9E9F-9126BE332B1D}" type="slidenum">
              <a:rPr lang="en-US" smtClean="0"/>
              <a:t>‹#›</a:t>
            </a:fld>
            <a:endParaRPr lang="en-US" dirty="0"/>
          </a:p>
        </p:txBody>
      </p:sp>
    </p:spTree>
    <p:extLst>
      <p:ext uri="{BB962C8B-B14F-4D97-AF65-F5344CB8AC3E}">
        <p14:creationId xmlns:p14="http://schemas.microsoft.com/office/powerpoint/2010/main" val="110029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b="1" dirty="0">
                <a:latin typeface="Calibri" panose="020F0502020204030204" pitchFamily="34" charset="0"/>
                <a:ea typeface="Calibri" panose="020F0502020204030204" pitchFamily="34" charset="0"/>
              </a:rPr>
              <a:t>Welcome to this CUPA-HR Onboarding and Benefits Overview! </a:t>
            </a:r>
            <a:r>
              <a:rPr lang="en-US" b="1" i="1" dirty="0">
                <a:latin typeface="Calibri" panose="020F0502020204030204" pitchFamily="34" charset="0"/>
                <a:ea typeface="Calibri" panose="020F0502020204030204" pitchFamily="34" charset="0"/>
              </a:rPr>
              <a:t>[offer your personal introductions, connection to the association]</a:t>
            </a:r>
          </a:p>
          <a:p>
            <a:pPr>
              <a:spcAft>
                <a:spcPts val="600"/>
              </a:spcAft>
            </a:pPr>
            <a:endParaRPr lang="en-US" b="1" i="1" dirty="0">
              <a:latin typeface="Calibri" panose="020F0502020204030204" pitchFamily="34" charset="0"/>
              <a:ea typeface="Calibri" panose="020F0502020204030204" pitchFamily="34" charset="0"/>
            </a:endParaRPr>
          </a:p>
          <a:p>
            <a:pPr marL="0" marR="0">
              <a:spcAft>
                <a:spcPts val="600"/>
              </a:spcAft>
            </a:pPr>
            <a:r>
              <a:rPr lang="en-US" dirty="0">
                <a:latin typeface="Calibri" panose="020F0502020204030204" pitchFamily="34" charset="0"/>
                <a:ea typeface="Calibri" panose="020F0502020204030204" pitchFamily="34" charset="0"/>
              </a:rPr>
              <a:t>As many of you know, CUPA-HR is</a:t>
            </a:r>
            <a:r>
              <a:rPr lang="en-US" dirty="0">
                <a:effectLst/>
                <a:latin typeface="Calibri" panose="020F0502020204030204" pitchFamily="34" charset="0"/>
                <a:ea typeface="Calibri" panose="020F0502020204030204" pitchFamily="34" charset="0"/>
              </a:rPr>
              <a:t> </a:t>
            </a:r>
            <a:r>
              <a:rPr lang="en-US" i="1" dirty="0">
                <a:effectLst/>
                <a:latin typeface="Calibri" panose="020F0502020204030204" pitchFamily="34" charset="0"/>
                <a:ea typeface="Calibri" panose="020F0502020204030204" pitchFamily="34" charset="0"/>
              </a:rPr>
              <a:t>the</a:t>
            </a:r>
            <a:r>
              <a:rPr lang="en-US" dirty="0">
                <a:effectLst/>
                <a:latin typeface="Calibri" panose="020F0502020204030204" pitchFamily="34" charset="0"/>
                <a:ea typeface="Calibri" panose="020F0502020204030204" pitchFamily="34" charset="0"/>
              </a:rPr>
              <a:t> association of and for higher ed HR professionals, and our work focuses on the unique challenges and opportunities of higher ed HR. </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1</a:t>
            </a:fld>
            <a:endParaRPr lang="en-US" dirty="0"/>
          </a:p>
        </p:txBody>
      </p:sp>
    </p:spTree>
    <p:extLst>
      <p:ext uri="{BB962C8B-B14F-4D97-AF65-F5344CB8AC3E}">
        <p14:creationId xmlns:p14="http://schemas.microsoft.com/office/powerpoint/2010/main" val="4062056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EBE4-8C33-5F7C-D54A-29A236954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1E368-3C7F-4F8C-7076-FE0A816D9EAA}"/>
              </a:ext>
            </a:extLst>
          </p:cNvPr>
          <p:cNvSpPr>
            <a:spLocks noGrp="1" noRot="1" noChangeAspect="1"/>
          </p:cNvSpPr>
          <p:nvPr>
            <p:ph type="sldImg"/>
          </p:nvPr>
        </p:nvSpPr>
        <p:spPr>
          <a:xfrm>
            <a:off x="2014538" y="642938"/>
            <a:ext cx="2828925" cy="1590675"/>
          </a:xfrm>
        </p:spPr>
        <p:txBody>
          <a:bodyPr/>
          <a:lstStyle/>
          <a:p>
            <a:endParaRPr lang="en-US"/>
          </a:p>
        </p:txBody>
      </p:sp>
      <p:sp>
        <p:nvSpPr>
          <p:cNvPr id="3" name="Notes Placeholder 2">
            <a:extLst>
              <a:ext uri="{FF2B5EF4-FFF2-40B4-BE49-F238E27FC236}">
                <a16:creationId xmlns:a16="http://schemas.microsoft.com/office/drawing/2014/main" id="{23B32A4A-4D87-9A1E-AD73-CAF3FB0DEDE3}"/>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b="0" dirty="0"/>
              <a:t>If your search yields no results, it’s time to add that individual to your roster!</a:t>
            </a:r>
          </a:p>
          <a:p>
            <a:pPr marL="171450" indent="-171450">
              <a:spcAft>
                <a:spcPts val="600"/>
              </a:spcAft>
              <a:buFont typeface="Arial" panose="020B0604020202020204" pitchFamily="34" charset="0"/>
              <a:buChar char="•"/>
            </a:pPr>
            <a:endParaRPr lang="en-US" b="0" dirty="0"/>
          </a:p>
          <a:p>
            <a:pPr marL="171450" indent="-171450">
              <a:spcAft>
                <a:spcPts val="600"/>
              </a:spcAft>
              <a:buFont typeface="Arial" panose="020B0604020202020204" pitchFamily="34" charset="0"/>
              <a:buChar char="•"/>
            </a:pPr>
            <a:r>
              <a:rPr lang="en-US" dirty="0"/>
              <a:t>You’ll want to conduct a new search to find out if the individual already has a profile in our system.</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If a profile is found, select “Add Employee” (you will </a:t>
            </a:r>
            <a:r>
              <a:rPr lang="en-US" i="1" dirty="0"/>
              <a:t>only</a:t>
            </a:r>
            <a:r>
              <a:rPr lang="en-US" dirty="0"/>
              <a:t> use “Add Consultant” if you are adding a third-party individual who will be doing consulting for your school and that individual requires access to CUPA-HR’s DataOnDemand subscriptions for your institution).</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If no profile is found, follow the instructions at the bottom of the screen to create a new account.</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Complete the necessary information on the screen and select Submit. Your new colleague’s account is created and affiliated with your organization so they can begin accessing CUPA-HR member benefits ASAP!</a:t>
            </a:r>
          </a:p>
          <a:p>
            <a:pPr marL="171450" indent="-171450">
              <a:spcAft>
                <a:spcPts val="6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DB943054-E2EB-FD40-14B0-827C56E2CF77}"/>
              </a:ext>
            </a:extLst>
          </p:cNvPr>
          <p:cNvSpPr>
            <a:spLocks noGrp="1"/>
          </p:cNvSpPr>
          <p:nvPr>
            <p:ph type="sldNum" sz="quarter" idx="5"/>
          </p:nvPr>
        </p:nvSpPr>
        <p:spPr/>
        <p:txBody>
          <a:bodyPr/>
          <a:lstStyle/>
          <a:p>
            <a:fld id="{4FF10149-9437-4E4B-9E9F-9126BE332B1D}" type="slidenum">
              <a:rPr lang="en-US" smtClean="0"/>
              <a:t>10</a:t>
            </a:fld>
            <a:endParaRPr lang="en-US" dirty="0"/>
          </a:p>
        </p:txBody>
      </p:sp>
    </p:spTree>
    <p:extLst>
      <p:ext uri="{BB962C8B-B14F-4D97-AF65-F5344CB8AC3E}">
        <p14:creationId xmlns:p14="http://schemas.microsoft.com/office/powerpoint/2010/main" val="39099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50E5-4CF8-DCE8-6F64-FE6528BB6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09F8E-B105-90D4-6A84-212BC0AD9233}"/>
              </a:ext>
            </a:extLst>
          </p:cNvPr>
          <p:cNvSpPr>
            <a:spLocks noGrp="1" noRot="1" noChangeAspect="1"/>
          </p:cNvSpPr>
          <p:nvPr>
            <p:ph type="sldImg"/>
          </p:nvPr>
        </p:nvSpPr>
        <p:spPr>
          <a:xfrm>
            <a:off x="2014538" y="642938"/>
            <a:ext cx="2828925" cy="1590675"/>
          </a:xfrm>
        </p:spPr>
        <p:txBody>
          <a:bodyPr/>
          <a:lstStyle/>
          <a:p>
            <a:endParaRPr lang="en-US"/>
          </a:p>
        </p:txBody>
      </p:sp>
      <p:sp>
        <p:nvSpPr>
          <p:cNvPr id="3" name="Notes Placeholder 2">
            <a:extLst>
              <a:ext uri="{FF2B5EF4-FFF2-40B4-BE49-F238E27FC236}">
                <a16:creationId xmlns:a16="http://schemas.microsoft.com/office/drawing/2014/main" id="{02EC303B-1E33-7193-DADC-874B1EB1AE22}"/>
              </a:ext>
            </a:extLst>
          </p:cNvPr>
          <p:cNvSpPr>
            <a:spLocks noGrp="1"/>
          </p:cNvSpPr>
          <p:nvPr>
            <p:ph type="body" idx="1"/>
          </p:nvPr>
        </p:nvSpPr>
        <p:spPr/>
        <p:txBody>
          <a:bodyPr/>
          <a:lstStyle/>
          <a:p>
            <a:pPr>
              <a:spcAft>
                <a:spcPts val="600"/>
              </a:spcAft>
            </a:pPr>
            <a:r>
              <a:rPr lang="en-US" dirty="0"/>
              <a:t>To remove an individual from your roster, you’ll need to email CUPA-HR directly to make your request.</a:t>
            </a:r>
          </a:p>
          <a:p>
            <a:pPr marL="171450" indent="-171450">
              <a:spcAft>
                <a:spcPts val="6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3152C7F0-2F6F-BD27-79F7-0D8B088EB6E0}"/>
              </a:ext>
            </a:extLst>
          </p:cNvPr>
          <p:cNvSpPr>
            <a:spLocks noGrp="1"/>
          </p:cNvSpPr>
          <p:nvPr>
            <p:ph type="sldNum" sz="quarter" idx="5"/>
          </p:nvPr>
        </p:nvSpPr>
        <p:spPr/>
        <p:txBody>
          <a:bodyPr/>
          <a:lstStyle/>
          <a:p>
            <a:fld id="{4FF10149-9437-4E4B-9E9F-9126BE332B1D}" type="slidenum">
              <a:rPr lang="en-US" smtClean="0"/>
              <a:t>11</a:t>
            </a:fld>
            <a:endParaRPr lang="en-US" dirty="0"/>
          </a:p>
        </p:txBody>
      </p:sp>
    </p:spTree>
    <p:extLst>
      <p:ext uri="{BB962C8B-B14F-4D97-AF65-F5344CB8AC3E}">
        <p14:creationId xmlns:p14="http://schemas.microsoft.com/office/powerpoint/2010/main" val="2798916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dirty="0"/>
              <a:t>CUPA-HR offers members a wide range of benefits… all of which can be accessed on the association’s website.</a:t>
            </a:r>
          </a:p>
          <a:p>
            <a:pPr>
              <a:spcAft>
                <a:spcPts val="600"/>
              </a:spcAft>
            </a:pPr>
            <a:endParaRPr lang="en-US" dirty="0"/>
          </a:p>
          <a:p>
            <a:pPr>
              <a:spcAft>
                <a:spcPts val="600"/>
              </a:spcAft>
            </a:pPr>
            <a:r>
              <a:rPr lang="en-US" b="1" dirty="0"/>
              <a:t>Discounts</a:t>
            </a:r>
          </a:p>
          <a:p>
            <a:pPr marL="171450" indent="-171450">
              <a:spcAft>
                <a:spcPts val="600"/>
              </a:spcAft>
              <a:buFont typeface="Arial" panose="020B0604020202020204" pitchFamily="34" charset="0"/>
              <a:buChar char="•"/>
            </a:pPr>
            <a:r>
              <a:rPr lang="en-US" dirty="0"/>
              <a:t>CUPA-HR webinars are complimentary and only available to members!</a:t>
            </a:r>
          </a:p>
          <a:p>
            <a:pPr marL="171450" indent="-171450">
              <a:spcAft>
                <a:spcPts val="600"/>
              </a:spcAft>
              <a:buFont typeface="Arial" panose="020B0604020202020204" pitchFamily="34" charset="0"/>
              <a:buChar char="•"/>
            </a:pPr>
            <a:endParaRPr lang="en-US" dirty="0">
              <a:ea typeface="Calibri"/>
              <a:cs typeface="Calibri"/>
            </a:endParaRPr>
          </a:p>
          <a:p>
            <a:pPr marL="171450" indent="-171450">
              <a:spcAft>
                <a:spcPts val="600"/>
              </a:spcAft>
              <a:buFont typeface="Arial" panose="020B0604020202020204" pitchFamily="34" charset="0"/>
              <a:buChar char="•"/>
            </a:pPr>
            <a:r>
              <a:rPr lang="en-US" dirty="0"/>
              <a:t>Member institutions and their employees receive </a:t>
            </a:r>
            <a:r>
              <a:rPr lang="en-US" b="1" dirty="0"/>
              <a:t>discounts on registration for paid events</a:t>
            </a:r>
            <a:r>
              <a:rPr lang="en-US" dirty="0"/>
              <a:t> such as conferences and workshops. (Members saved $255 on registration for our 2025 annual conference.)</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Member institutions also receive </a:t>
            </a:r>
            <a:r>
              <a:rPr lang="en-US" b="1" dirty="0"/>
              <a:t>deeper discounts on DataOnDemand for each CUPA-HR signature survey in which they participate</a:t>
            </a:r>
            <a:r>
              <a:rPr lang="en-US" dirty="0"/>
              <a:t>. (Members who participate pay over $800 less for each DataOnDemand subscription than non-participants, and over $400 less than nonmembers who participate in the surveys.)</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12</a:t>
            </a:fld>
            <a:endParaRPr lang="en-US" dirty="0"/>
          </a:p>
        </p:txBody>
      </p:sp>
    </p:spTree>
    <p:extLst>
      <p:ext uri="{BB962C8B-B14F-4D97-AF65-F5344CB8AC3E}">
        <p14:creationId xmlns:p14="http://schemas.microsoft.com/office/powerpoint/2010/main" val="2302473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marL="0" marR="0">
              <a:spcBef>
                <a:spcPts val="0"/>
              </a:spcBef>
              <a:spcAft>
                <a:spcPts val="600"/>
              </a:spcAft>
            </a:pPr>
            <a:r>
              <a:rPr lang="en-US" dirty="0">
                <a:effectLst/>
                <a:latin typeface="Calibri" panose="020F0502020204030204" pitchFamily="34" charset="0"/>
                <a:ea typeface="Calibri" panose="020F0502020204030204" pitchFamily="34" charset="0"/>
              </a:rPr>
              <a:t>Discounts are great for the bottom line, but the place you’ll find support for your day-to-day work is in CUPA-HR’s </a:t>
            </a:r>
            <a:r>
              <a:rPr lang="en-US" b="1" dirty="0">
                <a:effectLst/>
                <a:latin typeface="Calibri" panose="020F0502020204030204" pitchFamily="34" charset="0"/>
                <a:ea typeface="Calibri" panose="020F0502020204030204" pitchFamily="34" charset="0"/>
              </a:rPr>
              <a:t>members-only resources</a:t>
            </a:r>
            <a:r>
              <a:rPr lang="en-US" b="1" dirty="0">
                <a:latin typeface="Calibri" panose="020F0502020204030204" pitchFamily="34" charset="0"/>
                <a:ea typeface="Calibri" panose="020F0502020204030204" pitchFamily="34" charset="0"/>
              </a:rPr>
              <a:t>:</a:t>
            </a:r>
          </a:p>
          <a:p>
            <a:pPr marL="0" marR="0">
              <a:spcBef>
                <a:spcPts val="0"/>
              </a:spcBef>
              <a:spcAft>
                <a:spcPts val="600"/>
              </a:spcAft>
            </a:pPr>
            <a:endParaRPr lang="en-US" dirty="0">
              <a:effectLst/>
              <a:latin typeface="Calibri" panose="020F0502020204030204" pitchFamily="34" charset="0"/>
              <a:ea typeface="Calibri" panose="020F0502020204030204" pitchFamily="34" charset="0"/>
            </a:endParaRPr>
          </a:p>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rPr>
              <a:t>Could you use insight from other higher ed HR professionals to keep a project moving forward? </a:t>
            </a:r>
            <a:r>
              <a:rPr lang="en-US" b="1" dirty="0">
                <a:effectLst/>
                <a:latin typeface="Calibri" panose="020F0502020204030204" pitchFamily="34" charset="0"/>
                <a:ea typeface="Calibri" panose="020F0502020204030204" pitchFamily="34" charset="0"/>
              </a:rPr>
              <a:t>CUPA-HR Connect</a:t>
            </a:r>
            <a:r>
              <a:rPr lang="en-US" dirty="0">
                <a:latin typeface="Calibri" panose="020F0502020204030204" pitchFamily="34" charset="0"/>
                <a:ea typeface="Calibri" panose="020F0502020204030204" pitchFamily="34" charset="0"/>
              </a:rPr>
              <a:t>, an online community, is a great place to tap into the CUPA-HR network. Start with the General Discussion forum, which is open to CUPA-HR members only. If you haven’t already done so, be sure to join the group, select your email preference, and explore the discussion threads.</a:t>
            </a:r>
          </a:p>
          <a:p>
            <a:pPr marL="171450" marR="0" lvl="0" indent="-171450" fontAlgn="ctr">
              <a:spcBef>
                <a:spcPts val="0"/>
              </a:spcBef>
              <a:spcAft>
                <a:spcPts val="600"/>
              </a:spcAft>
              <a:buSzPts val="1000"/>
              <a:buFont typeface="Arial" panose="020B0604020202020204" pitchFamily="34" charset="0"/>
              <a:buChar char="•"/>
              <a:tabLst>
                <a:tab pos="457200" algn="l"/>
              </a:tabLst>
            </a:pPr>
            <a:endParaRPr lang="en-US" dirty="0">
              <a:latin typeface="Calibri" panose="020F0502020204030204" pitchFamily="34" charset="0"/>
              <a:ea typeface="Calibri" panose="020F0502020204030204" pitchFamily="34" charset="0"/>
            </a:endParaRPr>
          </a:p>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rPr>
              <a:t>Not sure where to find benchmark data specific to the higher ed workforce? </a:t>
            </a:r>
            <a:r>
              <a:rPr lang="en-US" b="1" dirty="0">
                <a:effectLst/>
                <a:latin typeface="Calibri" panose="020F0502020204030204" pitchFamily="34" charset="0"/>
                <a:ea typeface="Calibri" panose="020F0502020204030204" pitchFamily="34" charset="0"/>
              </a:rPr>
              <a:t>Research &amp; Data</a:t>
            </a:r>
            <a:r>
              <a:rPr lang="en-US" dirty="0">
                <a:effectLst/>
                <a:latin typeface="Calibri" panose="020F0502020204030204" pitchFamily="34" charset="0"/>
                <a:ea typeface="Calibri" panose="020F0502020204030204" pitchFamily="34" charset="0"/>
              </a:rPr>
              <a:t> offers a wealth of higher ed workforce data, with special cuts (by institution type, for example) that are available to CUPA-HR members only. For more in-depth data and analysis options, you’ll want to explore the association’s DataOnDemand subscriptions.</a:t>
            </a:r>
          </a:p>
          <a:p>
            <a:pPr marL="171450" marR="0" lvl="0" indent="-171450" fontAlgn="ctr">
              <a:spcBef>
                <a:spcPts val="0"/>
              </a:spcBef>
              <a:spcAft>
                <a:spcPts val="600"/>
              </a:spcAft>
              <a:buSzPts val="1000"/>
              <a:buFont typeface="Arial" panose="020B0604020202020204" pitchFamily="34" charset="0"/>
              <a:buChar char="•"/>
              <a:tabLst>
                <a:tab pos="457200" algn="l"/>
              </a:tabLst>
            </a:pPr>
            <a:endParaRPr lang="en-US" dirty="0">
              <a:effectLst/>
              <a:latin typeface="Calibri" panose="020F0502020204030204" pitchFamily="34" charset="0"/>
              <a:ea typeface="Calibri" panose="020F0502020204030204" pitchFamily="34" charset="0"/>
            </a:endParaRPr>
          </a:p>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rPr>
              <a:t>When you need sample policies and job descriptions or real-life examples from other institutions, start with the </a:t>
            </a:r>
            <a:r>
              <a:rPr lang="en-US" b="1" dirty="0">
                <a:effectLst/>
                <a:latin typeface="Calibri" panose="020F0502020204030204" pitchFamily="34" charset="0"/>
                <a:ea typeface="Calibri" panose="020F0502020204030204" pitchFamily="34" charset="0"/>
              </a:rPr>
              <a:t>HR Toolkits </a:t>
            </a:r>
            <a:r>
              <a:rPr lang="en-US" dirty="0">
                <a:effectLst/>
                <a:latin typeface="Calibri" panose="020F0502020204030204" pitchFamily="34" charset="0"/>
                <a:ea typeface="Calibri" panose="020F0502020204030204" pitchFamily="34" charset="0"/>
              </a:rPr>
              <a:t>and </a:t>
            </a:r>
            <a:r>
              <a:rPr lang="en-US" b="1" dirty="0">
                <a:effectLst/>
                <a:latin typeface="Calibri" panose="020F0502020204030204" pitchFamily="34" charset="0"/>
                <a:ea typeface="Calibri" panose="020F0502020204030204" pitchFamily="34" charset="0"/>
              </a:rPr>
              <a:t>Job Description Index </a:t>
            </a:r>
            <a:r>
              <a:rPr lang="en-US" dirty="0">
                <a:effectLst/>
                <a:latin typeface="Calibri" panose="020F0502020204030204" pitchFamily="34" charset="0"/>
                <a:ea typeface="Calibri" panose="020F0502020204030204" pitchFamily="34" charset="0"/>
              </a:rPr>
              <a:t>in the News &amp; Resources. Both are members-only resources that save you time and effort.</a:t>
            </a:r>
          </a:p>
          <a:p>
            <a:pPr marL="171450" marR="0" lvl="0" indent="-171450" fontAlgn="ctr">
              <a:spcBef>
                <a:spcPts val="0"/>
              </a:spcBef>
              <a:spcAft>
                <a:spcPts val="600"/>
              </a:spcAft>
              <a:buSzPts val="1000"/>
              <a:buFont typeface="Arial" panose="020B0604020202020204" pitchFamily="34" charset="0"/>
              <a:buChar char="•"/>
              <a:tabLst>
                <a:tab pos="457200" algn="l"/>
              </a:tabLst>
            </a:pPr>
            <a:endParaRPr lang="en-US" dirty="0">
              <a:effectLst/>
              <a:latin typeface="Calibri" panose="020F0502020204030204" pitchFamily="34" charset="0"/>
              <a:ea typeface="Calibri" panose="020F0502020204030204" pitchFamily="34" charset="0"/>
            </a:endParaRPr>
          </a:p>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latin typeface="Calibri" panose="020F0502020204030204" pitchFamily="34" charset="0"/>
                <a:ea typeface="Calibri" panose="020F0502020204030204" pitchFamily="34" charset="0"/>
              </a:rPr>
              <a:t>CUPA-HR’s federal legislative and regulatory updates provide clear summaries that you can share to campus leaders. </a:t>
            </a:r>
            <a:r>
              <a:rPr lang="en-US" b="1" dirty="0">
                <a:effectLst/>
                <a:latin typeface="Calibri" panose="020F0502020204030204" pitchFamily="34" charset="0"/>
                <a:ea typeface="Calibri" panose="020F0502020204030204" pitchFamily="34" charset="0"/>
              </a:rPr>
              <a:t>Washington Update Webinars </a:t>
            </a:r>
            <a:r>
              <a:rPr lang="en-US" dirty="0">
                <a:effectLst/>
                <a:latin typeface="Calibri" panose="020F0502020204030204" pitchFamily="34" charset="0"/>
                <a:ea typeface="Calibri" panose="020F0502020204030204" pitchFamily="34" charset="0"/>
              </a:rPr>
              <a:t>and </a:t>
            </a:r>
            <a:r>
              <a:rPr lang="en-US" b="1" dirty="0">
                <a:effectLst/>
                <a:latin typeface="Calibri" panose="020F0502020204030204" pitchFamily="34" charset="0"/>
                <a:ea typeface="Calibri" panose="020F0502020204030204" pitchFamily="34" charset="0"/>
              </a:rPr>
              <a:t>Washington Insider Alert emails</a:t>
            </a:r>
            <a:r>
              <a:rPr lang="en-US" dirty="0">
                <a:effectLst/>
                <a:latin typeface="Calibri" panose="020F0502020204030204" pitchFamily="34" charset="0"/>
                <a:ea typeface="Calibri" panose="020F0502020204030204" pitchFamily="34" charset="0"/>
              </a:rPr>
              <a:t> focus specifically on the higher ed implications of proposed changes.</a:t>
            </a:r>
          </a:p>
        </p:txBody>
      </p:sp>
      <p:sp>
        <p:nvSpPr>
          <p:cNvPr id="4" name="Slide Number Placeholder 3"/>
          <p:cNvSpPr>
            <a:spLocks noGrp="1"/>
          </p:cNvSpPr>
          <p:nvPr>
            <p:ph type="sldNum" sz="quarter" idx="5"/>
          </p:nvPr>
        </p:nvSpPr>
        <p:spPr/>
        <p:txBody>
          <a:bodyPr/>
          <a:lstStyle/>
          <a:p>
            <a:fld id="{4FF10149-9437-4E4B-9E9F-9126BE332B1D}" type="slidenum">
              <a:rPr lang="en-US" smtClean="0"/>
              <a:t>13</a:t>
            </a:fld>
            <a:endParaRPr lang="en-US" dirty="0"/>
          </a:p>
        </p:txBody>
      </p:sp>
    </p:spTree>
    <p:extLst>
      <p:ext uri="{BB962C8B-B14F-4D97-AF65-F5344CB8AC3E}">
        <p14:creationId xmlns:p14="http://schemas.microsoft.com/office/powerpoint/2010/main" val="2291258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r>
              <a:rPr lang="en-US" dirty="0"/>
              <a:t>And here’s where you can find these resources on the CUPA-HR website.</a:t>
            </a:r>
          </a:p>
          <a:p>
            <a:endParaRPr lang="en-US" dirty="0"/>
          </a:p>
          <a:p>
            <a:r>
              <a:rPr lang="en-US" dirty="0"/>
              <a:t>The link to Connect is in the Membership &amp; Community menu, in the Make Connections section.</a:t>
            </a:r>
          </a:p>
          <a:p>
            <a:endParaRPr lang="en-US" dirty="0"/>
          </a:p>
          <a:p>
            <a:r>
              <a:rPr lang="en-US" dirty="0"/>
              <a:t>CUPA-HR’s Research work has its own section on the site, and you’ll find publications and trend graphics under Findings &amp; Analysis. </a:t>
            </a:r>
          </a:p>
          <a:p>
            <a:endParaRPr lang="en-US" dirty="0"/>
          </a:p>
          <a:p>
            <a:r>
              <a:rPr lang="en-US" dirty="0"/>
              <a:t>News &amp; Resources also has its own section—with Toolkits, Job Descriptions, Articles and more (you can also find CUPA-HR research publications here!).</a:t>
            </a:r>
          </a:p>
        </p:txBody>
      </p:sp>
      <p:sp>
        <p:nvSpPr>
          <p:cNvPr id="4" name="Slide Number Placeholder 3"/>
          <p:cNvSpPr>
            <a:spLocks noGrp="1"/>
          </p:cNvSpPr>
          <p:nvPr>
            <p:ph type="sldNum" sz="quarter" idx="5"/>
          </p:nvPr>
        </p:nvSpPr>
        <p:spPr/>
        <p:txBody>
          <a:bodyPr/>
          <a:lstStyle/>
          <a:p>
            <a:fld id="{4FF10149-9437-4E4B-9E9F-9126BE332B1D}" type="slidenum">
              <a:rPr lang="en-US" smtClean="0"/>
              <a:t>14</a:t>
            </a:fld>
            <a:endParaRPr lang="en-US" dirty="0"/>
          </a:p>
        </p:txBody>
      </p:sp>
    </p:spTree>
    <p:extLst>
      <p:ext uri="{BB962C8B-B14F-4D97-AF65-F5344CB8AC3E}">
        <p14:creationId xmlns:p14="http://schemas.microsoft.com/office/powerpoint/2010/main" val="145728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D44F-8821-48F0-BF23-868737E08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F9B57-09DC-94F2-AA73-16BEC574A335}"/>
              </a:ext>
            </a:extLst>
          </p:cNvPr>
          <p:cNvSpPr>
            <a:spLocks noGrp="1" noRot="1" noChangeAspect="1"/>
          </p:cNvSpPr>
          <p:nvPr>
            <p:ph type="sldImg"/>
          </p:nvPr>
        </p:nvSpPr>
        <p:spPr>
          <a:xfrm>
            <a:off x="2014538" y="642938"/>
            <a:ext cx="2828925" cy="1590675"/>
          </a:xfrm>
        </p:spPr>
        <p:txBody>
          <a:bodyPr/>
          <a:lstStyle/>
          <a:p>
            <a:endParaRPr lang="en-US"/>
          </a:p>
        </p:txBody>
      </p:sp>
      <p:sp>
        <p:nvSpPr>
          <p:cNvPr id="3" name="Notes Placeholder 2">
            <a:extLst>
              <a:ext uri="{FF2B5EF4-FFF2-40B4-BE49-F238E27FC236}">
                <a16:creationId xmlns:a16="http://schemas.microsoft.com/office/drawing/2014/main" id="{95732A9C-0865-AEB3-63D3-96B3BAFB9313}"/>
              </a:ext>
            </a:extLst>
          </p:cNvPr>
          <p:cNvSpPr>
            <a:spLocks noGrp="1"/>
          </p:cNvSpPr>
          <p:nvPr>
            <p:ph type="body" idx="1"/>
          </p:nvPr>
        </p:nvSpPr>
        <p:spPr/>
        <p:txBody>
          <a:bodyPr/>
          <a:lstStyle/>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t>CUPA-HR’s CHRO Conversations. These are FREE monthly opportunities for CHROs to come together and problem-solve, learn and connect. Seats are limited in these sessions, and events are not recorded, so please only register if you plan to attend the live event. Find the latest conversations in Leadership &amp; Development or in CUPA-HR’s Calendar of Events.</a:t>
            </a:r>
          </a:p>
          <a:p>
            <a:pPr marL="171450" marR="0" lvl="0" indent="-171450" fontAlgn="ctr">
              <a:spcBef>
                <a:spcPts val="0"/>
              </a:spcBef>
              <a:spcAft>
                <a:spcPts val="600"/>
              </a:spcAft>
              <a:buSzPts val="1000"/>
              <a:buFont typeface="Arial" panose="020B0604020202020204" pitchFamily="34" charset="0"/>
              <a:buChar char="•"/>
              <a:tabLst>
                <a:tab pos="457200" algn="l"/>
              </a:tabLst>
            </a:pPr>
            <a:endParaRPr lang="en-US" dirty="0"/>
          </a:p>
          <a:p>
            <a:pPr marL="171450" marR="0" lvl="0" indent="-171450" algn="l" defTabSz="914400" rtl="0" eaLnBrk="1" fontAlgn="ctr" latinLnBrk="0" hangingPunct="1">
              <a:lnSpc>
                <a:spcPct val="100000"/>
              </a:lnSpc>
              <a:spcBef>
                <a:spcPts val="0"/>
              </a:spcBef>
              <a:spcAft>
                <a:spcPts val="600"/>
              </a:spcAft>
              <a:buClrTx/>
              <a:buSzPts val="1000"/>
              <a:buFont typeface="Arial" panose="020B0604020202020204" pitchFamily="34" charset="0"/>
              <a:buChar char="•"/>
              <a:tabLst>
                <a:tab pos="457200" algn="l"/>
              </a:tabLst>
              <a:defRPr/>
            </a:pPr>
            <a:r>
              <a:rPr lang="en-US" sz="1200" b="0" i="0" kern="1200" dirty="0">
                <a:solidFill>
                  <a:schemeClr val="tx1"/>
                </a:solidFill>
                <a:effectLst/>
                <a:latin typeface="+mn-lt"/>
                <a:ea typeface="+mn-ea"/>
                <a:cs typeface="+mn-cs"/>
              </a:rPr>
              <a:t>Sometimes you don't have time to browse through all those articles, publications and how-tos. That's where CUPA-HR’s AI assistant, Cooper, comes in. Cooper is trained exclusively on CUPA-HR content. Just ask Cooper a question, and it will return a response based on that content and provide links for related CUPA-HR resources.</a:t>
            </a:r>
          </a:p>
          <a:p>
            <a:pPr marL="171450" marR="0" lvl="0" indent="-171450" algn="l" defTabSz="914400" rtl="0" eaLnBrk="1" fontAlgn="ctr" latinLnBrk="0" hangingPunct="1">
              <a:lnSpc>
                <a:spcPct val="100000"/>
              </a:lnSpc>
              <a:spcBef>
                <a:spcPts val="0"/>
              </a:spcBef>
              <a:spcAft>
                <a:spcPts val="600"/>
              </a:spcAft>
              <a:buClrTx/>
              <a:buSzPts val="1000"/>
              <a:buFont typeface="Arial" panose="020B0604020202020204" pitchFamily="34" charset="0"/>
              <a:buChar char="•"/>
              <a:tabLst>
                <a:tab pos="457200" algn="l"/>
              </a:tabLst>
              <a:defRPr/>
            </a:pPr>
            <a:endParaRPr lang="en-US" dirty="0"/>
          </a:p>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t>Later this year, CUPA-HR will launch our new Career Growth Series. Each module will feature a different focus – “Pathways to Leadership, Managers/Supervisors Supporting Employee Career Growth and Leading at Your Institution” -  and will consist of three 90-minute virtual workshops presented over the course of several weeks. Just like CHRO Conversations, attendance will be limited and only available to CUPA-HR </a:t>
            </a:r>
            <a:r>
              <a:rPr lang="en-US"/>
              <a:t>members. Stay </a:t>
            </a:r>
            <a:r>
              <a:rPr lang="en-US" dirty="0"/>
              <a:t>tuned to CUPA-HR’s weekly </a:t>
            </a:r>
            <a:r>
              <a:rPr lang="en-US" dirty="0" err="1"/>
              <a:t>eNews</a:t>
            </a:r>
            <a:r>
              <a:rPr lang="en-US" dirty="0"/>
              <a:t> emails for more details. </a:t>
            </a:r>
          </a:p>
          <a:p>
            <a:pPr marR="0" lvl="0" fontAlgn="ctr">
              <a:spcBef>
                <a:spcPts val="0"/>
              </a:spcBef>
              <a:spcAft>
                <a:spcPts val="600"/>
              </a:spcAft>
              <a:buSzPts val="1000"/>
              <a:tabLst>
                <a:tab pos="457200" algn="l"/>
              </a:tabLst>
            </a:pPr>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A0EEB75A-09C9-20CB-F5EA-CEA83130578E}"/>
              </a:ext>
            </a:extLst>
          </p:cNvPr>
          <p:cNvSpPr>
            <a:spLocks noGrp="1"/>
          </p:cNvSpPr>
          <p:nvPr>
            <p:ph type="sldNum" sz="quarter" idx="5"/>
          </p:nvPr>
        </p:nvSpPr>
        <p:spPr/>
        <p:txBody>
          <a:bodyPr/>
          <a:lstStyle/>
          <a:p>
            <a:fld id="{4FF10149-9437-4E4B-9E9F-9126BE332B1D}" type="slidenum">
              <a:rPr lang="en-US" smtClean="0"/>
              <a:t>15</a:t>
            </a:fld>
            <a:endParaRPr lang="en-US" dirty="0"/>
          </a:p>
        </p:txBody>
      </p:sp>
    </p:spTree>
    <p:extLst>
      <p:ext uri="{BB962C8B-B14F-4D97-AF65-F5344CB8AC3E}">
        <p14:creationId xmlns:p14="http://schemas.microsoft.com/office/powerpoint/2010/main" val="286355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73A4D-9156-68A5-C778-2BCD5E9B2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802FE-CA90-4D76-BFC5-6EA6178EEF35}"/>
              </a:ext>
            </a:extLst>
          </p:cNvPr>
          <p:cNvSpPr>
            <a:spLocks noGrp="1" noRot="1" noChangeAspect="1"/>
          </p:cNvSpPr>
          <p:nvPr>
            <p:ph type="sldImg"/>
          </p:nvPr>
        </p:nvSpPr>
        <p:spPr>
          <a:xfrm>
            <a:off x="2014538" y="642938"/>
            <a:ext cx="2828925" cy="1590675"/>
          </a:xfrm>
        </p:spPr>
        <p:txBody>
          <a:bodyPr/>
          <a:lstStyle/>
          <a:p>
            <a:endParaRPr lang="en-US"/>
          </a:p>
        </p:txBody>
      </p:sp>
      <p:sp>
        <p:nvSpPr>
          <p:cNvPr id="3" name="Notes Placeholder 2">
            <a:extLst>
              <a:ext uri="{FF2B5EF4-FFF2-40B4-BE49-F238E27FC236}">
                <a16:creationId xmlns:a16="http://schemas.microsoft.com/office/drawing/2014/main" id="{B7284B91-8A17-8CFA-610E-A188B6C0FEEF}"/>
              </a:ext>
            </a:extLst>
          </p:cNvPr>
          <p:cNvSpPr>
            <a:spLocks noGrp="1"/>
          </p:cNvSpPr>
          <p:nvPr>
            <p:ph type="body" idx="1"/>
          </p:nvPr>
        </p:nvSpPr>
        <p:spPr/>
        <p:txBody>
          <a:bodyPr/>
          <a:lstStyle/>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rPr>
              <a:t>If you’re new to HR or to the higher education workplace — or you just want a refresher — be sure to check out CUPA-HR’s free e-learning courses. The members-only </a:t>
            </a:r>
            <a:r>
              <a:rPr lang="en-US" b="1" dirty="0">
                <a:effectLst/>
                <a:latin typeface="Calibri" panose="020F0502020204030204" pitchFamily="34" charset="0"/>
                <a:ea typeface="Calibri" panose="020F0502020204030204" pitchFamily="34" charset="0"/>
              </a:rPr>
              <a:t>Boot Camp </a:t>
            </a:r>
            <a:r>
              <a:rPr lang="en-US" dirty="0">
                <a:effectLst/>
                <a:latin typeface="Calibri" panose="020F0502020204030204" pitchFamily="34" charset="0"/>
                <a:ea typeface="Calibri" panose="020F0502020204030204" pitchFamily="34" charset="0"/>
              </a:rPr>
              <a:t>course, which is reviewed and revised annually, offers a higher ed perspective on essential HR topics. The </a:t>
            </a:r>
            <a:r>
              <a:rPr lang="en-US" b="1" dirty="0">
                <a:effectLst/>
                <a:latin typeface="Calibri" panose="020F0502020204030204" pitchFamily="34" charset="0"/>
                <a:ea typeface="Calibri" panose="020F0502020204030204" pitchFamily="34" charset="0"/>
              </a:rPr>
              <a:t>Understanding Higher Education </a:t>
            </a:r>
            <a:r>
              <a:rPr lang="en-US" dirty="0">
                <a:effectLst/>
                <a:latin typeface="Calibri" panose="020F0502020204030204" pitchFamily="34" charset="0"/>
                <a:ea typeface="Calibri" panose="020F0502020204030204" pitchFamily="34" charset="0"/>
              </a:rPr>
              <a:t>course — also recently updated — serves as an introduction to the higher ed workplace. And be sure to check out </a:t>
            </a:r>
            <a:r>
              <a:rPr lang="en-US" b="1" dirty="0">
                <a:effectLst/>
                <a:latin typeface="Calibri" panose="020F0502020204030204" pitchFamily="34" charset="0"/>
                <a:ea typeface="Calibri" panose="020F0502020204030204" pitchFamily="34" charset="0"/>
              </a:rPr>
              <a:t>Essentials Videos </a:t>
            </a:r>
            <a:r>
              <a:rPr lang="en-US" dirty="0">
                <a:effectLst/>
                <a:latin typeface="Calibri" panose="020F0502020204030204" pitchFamily="34" charset="0"/>
                <a:ea typeface="Calibri" panose="020F0502020204030204" pitchFamily="34" charset="0"/>
              </a:rPr>
              <a:t>on various topics.</a:t>
            </a:r>
          </a:p>
          <a:p>
            <a:pPr marL="171450" marR="0" lvl="0" indent="-171450" fontAlgn="ctr">
              <a:spcBef>
                <a:spcPts val="0"/>
              </a:spcBef>
              <a:spcAft>
                <a:spcPts val="600"/>
              </a:spcAft>
              <a:buSzPts val="1000"/>
              <a:buFont typeface="Arial" panose="020B0604020202020204" pitchFamily="34" charset="0"/>
              <a:buChar char="•"/>
              <a:tabLst>
                <a:tab pos="457200" algn="l"/>
              </a:tabLst>
            </a:pPr>
            <a:endParaRPr lang="en-US" dirty="0">
              <a:latin typeface="Calibri" panose="020F0502020204030204" pitchFamily="34" charset="0"/>
              <a:ea typeface="Calibri" panose="020F0502020204030204" pitchFamily="34" charset="0"/>
            </a:endParaRPr>
          </a:p>
          <a:p>
            <a:pPr marL="171450" marR="0" lvl="0" indent="-171450" fontAlgn="ctr">
              <a:spcBef>
                <a:spcPts val="0"/>
              </a:spcBef>
              <a:spcAft>
                <a:spcPts val="600"/>
              </a:spcAft>
              <a:buSzPts val="1000"/>
              <a:buFont typeface="Arial" panose="020B0604020202020204" pitchFamily="34" charset="0"/>
              <a:buChar char="•"/>
              <a:tabLst>
                <a:tab pos="457200" algn="l"/>
              </a:tabLst>
            </a:pPr>
            <a:r>
              <a:rPr lang="en-US" dirty="0">
                <a:effectLst/>
                <a:latin typeface="Calibri" panose="020F0502020204030204" pitchFamily="34" charset="0"/>
                <a:ea typeface="Calibri" panose="020F0502020204030204" pitchFamily="34" charset="0"/>
              </a:rPr>
              <a:t>If your workforce includes remote workers in other states, you’ll find the </a:t>
            </a:r>
            <a:r>
              <a:rPr lang="en-US" b="1" dirty="0">
                <a:effectLst/>
                <a:latin typeface="Calibri" panose="020F0502020204030204" pitchFamily="34" charset="0"/>
                <a:ea typeface="Calibri" panose="020F0502020204030204" pitchFamily="34" charset="0"/>
              </a:rPr>
              <a:t>I-9 Reciprocal Processing Consortium</a:t>
            </a:r>
            <a:r>
              <a:rPr lang="en-US" dirty="0">
                <a:effectLst/>
                <a:latin typeface="Calibri" panose="020F0502020204030204" pitchFamily="34" charset="0"/>
                <a:ea typeface="Calibri" panose="020F0502020204030204" pitchFamily="34" charset="0"/>
              </a:rPr>
              <a:t> an invaluable resource. Consortium participants are CUPA-HR members from across the country who volunteer their services in verifying Form I-9 documents.</a:t>
            </a:r>
          </a:p>
          <a:p>
            <a:pPr marR="0" lvl="0" fontAlgn="ctr">
              <a:spcBef>
                <a:spcPts val="0"/>
              </a:spcBef>
              <a:spcAft>
                <a:spcPts val="600"/>
              </a:spcAft>
              <a:buSzPts val="1000"/>
              <a:tabLst>
                <a:tab pos="457200" algn="l"/>
              </a:tabLst>
            </a:pPr>
            <a:endParaRPr lang="en-US" dirty="0">
              <a:latin typeface="Calibri" panose="020F0502020204030204" pitchFamily="34" charset="0"/>
              <a:ea typeface="Calibri" panose="020F0502020204030204" pitchFamily="34" charset="0"/>
            </a:endParaRPr>
          </a:p>
          <a:p>
            <a:pPr marR="0" lvl="0" fontAlgn="ctr">
              <a:spcBef>
                <a:spcPts val="0"/>
              </a:spcBef>
              <a:spcAft>
                <a:spcPts val="600"/>
              </a:spcAft>
              <a:buSzPts val="1000"/>
              <a:tabLst>
                <a:tab pos="457200" algn="l"/>
              </a:tabLst>
            </a:pPr>
            <a:r>
              <a:rPr lang="en-US" dirty="0">
                <a:latin typeface="Calibri" panose="020F0502020204030204" pitchFamily="34" charset="0"/>
                <a:ea typeface="Calibri" panose="020F0502020204030204" pitchFamily="34" charset="0"/>
              </a:rPr>
              <a:t>All of this content can be found in the News &amp; Resources section on the website.</a:t>
            </a:r>
            <a:endParaRPr lang="en-US"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1E8653DF-688C-4E78-6362-5707A13995C1}"/>
              </a:ext>
            </a:extLst>
          </p:cNvPr>
          <p:cNvSpPr>
            <a:spLocks noGrp="1"/>
          </p:cNvSpPr>
          <p:nvPr>
            <p:ph type="sldNum" sz="quarter" idx="5"/>
          </p:nvPr>
        </p:nvSpPr>
        <p:spPr/>
        <p:txBody>
          <a:bodyPr/>
          <a:lstStyle/>
          <a:p>
            <a:fld id="{4FF10149-9437-4E4B-9E9F-9126BE332B1D}" type="slidenum">
              <a:rPr lang="en-US" smtClean="0"/>
              <a:t>16</a:t>
            </a:fld>
            <a:endParaRPr lang="en-US" dirty="0"/>
          </a:p>
        </p:txBody>
      </p:sp>
    </p:spTree>
    <p:extLst>
      <p:ext uri="{BB962C8B-B14F-4D97-AF65-F5344CB8AC3E}">
        <p14:creationId xmlns:p14="http://schemas.microsoft.com/office/powerpoint/2010/main" val="415400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r>
              <a:rPr lang="en-US" b="1" dirty="0"/>
              <a:t>CUPA-HR has also developed resources to support the higher education and the higher ed HR profession that are available to anyone:</a:t>
            </a:r>
          </a:p>
          <a:p>
            <a:endParaRPr lang="en-US" dirty="0"/>
          </a:p>
          <a:p>
            <a:pPr marL="171450" indent="-171450">
              <a:buFont typeface="Arial" panose="020B0604020202020204" pitchFamily="34" charset="0"/>
              <a:buChar char="•"/>
            </a:pPr>
            <a:r>
              <a:rPr lang="en-US" dirty="0"/>
              <a:t>CUPA-HR’s research team regularly writes </a:t>
            </a:r>
            <a:r>
              <a:rPr lang="en-US" b="1" dirty="0"/>
              <a:t>research publications </a:t>
            </a:r>
            <a:r>
              <a:rPr lang="en-US" b="0" dirty="0"/>
              <a:t>analyzing</a:t>
            </a:r>
            <a:r>
              <a:rPr lang="en-US" dirty="0"/>
              <a:t> the association’s workforce data and </a:t>
            </a:r>
            <a:r>
              <a:rPr lang="en-US" b="1" dirty="0"/>
              <a:t>interactive graphics </a:t>
            </a:r>
            <a:r>
              <a:rPr lang="en-US" dirty="0"/>
              <a:t>that display data trends.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t>
            </a:r>
            <a:r>
              <a:rPr lang="en-US" b="1" dirty="0"/>
              <a:t>Learning Framework </a:t>
            </a:r>
            <a:r>
              <a:rPr lang="en-US" dirty="0"/>
              <a:t>— found in the Leadership &amp; Development menu— outlines higher ed HR competencies with detailed examples.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CUPA-HR JobLine </a:t>
            </a:r>
            <a:r>
              <a:rPr lang="en-US" dirty="0"/>
              <a:t>is a higher ed HR job board available to both job seekers and employers.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number of </a:t>
            </a:r>
            <a:r>
              <a:rPr lang="en-US" b="1" dirty="0"/>
              <a:t>articles</a:t>
            </a:r>
            <a:r>
              <a:rPr lang="en-US" dirty="0"/>
              <a:t> found in CUPA-HR’s News &amp; Resources are accessible to anyone!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weekly </a:t>
            </a:r>
            <a:r>
              <a:rPr lang="en-US" b="1" dirty="0"/>
              <a:t>CUPA-HR eNews </a:t>
            </a:r>
            <a:r>
              <a:rPr lang="en-US" dirty="0"/>
              <a:t>email alerts readers to upcoming events and new resources.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quarterly </a:t>
            </a:r>
            <a:r>
              <a:rPr lang="en-US" b="1" dirty="0"/>
              <a:t>Research News </a:t>
            </a:r>
            <a:r>
              <a:rPr lang="en-US" dirty="0"/>
              <a:t>email summarizes CUPA-HR’s latest research publications and findings.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17</a:t>
            </a:fld>
            <a:endParaRPr lang="en-US" dirty="0"/>
          </a:p>
        </p:txBody>
      </p:sp>
    </p:spTree>
    <p:extLst>
      <p:ext uri="{BB962C8B-B14F-4D97-AF65-F5344CB8AC3E}">
        <p14:creationId xmlns:p14="http://schemas.microsoft.com/office/powerpoint/2010/main" val="2244551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dirty="0"/>
              <a:t>Speaking of upcoming events, be sure to check out the </a:t>
            </a:r>
            <a:r>
              <a:rPr lang="en-US" b="1" dirty="0"/>
              <a:t>Calendar of Events </a:t>
            </a:r>
            <a:r>
              <a:rPr lang="en-US" dirty="0"/>
              <a:t>and eNews regularly! Many CUPA-HR programs qualify for continuing education credits, and all focus on topics and solutions unique to higher ed HR.</a:t>
            </a:r>
          </a:p>
          <a:p>
            <a:pPr>
              <a:spcAft>
                <a:spcPts val="600"/>
              </a:spcAft>
            </a:pPr>
            <a:endParaRPr lang="en-US" dirty="0"/>
          </a:p>
          <a:p>
            <a:pPr marL="171450" indent="-171450">
              <a:spcAft>
                <a:spcPts val="600"/>
              </a:spcAft>
              <a:buFont typeface="Arial" panose="020B0604020202020204" pitchFamily="34" charset="0"/>
              <a:buChar char="•"/>
            </a:pPr>
            <a:r>
              <a:rPr lang="en-US" dirty="0"/>
              <a:t>I hope at least once a year, you’re able to take advantage of a conference that lets you network in person with peers from your state or across the country! CUPA-HR’s in-person events include an </a:t>
            </a:r>
            <a:r>
              <a:rPr lang="en-US" b="1" dirty="0"/>
              <a:t>Annual Conference </a:t>
            </a:r>
            <a:r>
              <a:rPr lang="en-US" dirty="0"/>
              <a:t>in the fall, a </a:t>
            </a:r>
            <a:r>
              <a:rPr lang="en-US" b="1" dirty="0"/>
              <a:t>Spring Conference</a:t>
            </a:r>
            <a:r>
              <a:rPr lang="en-US" dirty="0"/>
              <a:t>, and many </a:t>
            </a:r>
            <a:r>
              <a:rPr lang="en-US" b="1" dirty="0"/>
              <a:t>Chapter Events</a:t>
            </a:r>
            <a:r>
              <a:rPr lang="en-US" dirty="0"/>
              <a:t>.</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For those times when you can’t get away from the office, CUPA-HR offers several virtual events, including </a:t>
            </a:r>
            <a:r>
              <a:rPr lang="en-US" b="1" dirty="0"/>
              <a:t>Webinars, </a:t>
            </a:r>
            <a:r>
              <a:rPr lang="en-US" b="0" dirty="0"/>
              <a:t>regular</a:t>
            </a:r>
            <a:r>
              <a:rPr lang="en-US" b="1" dirty="0"/>
              <a:t> CHRO Conversations, </a:t>
            </a:r>
            <a:r>
              <a:rPr lang="en-US" b="0" dirty="0"/>
              <a:t>the new </a:t>
            </a:r>
            <a:r>
              <a:rPr lang="en-US" b="1" dirty="0"/>
              <a:t>Career Growth Series </a:t>
            </a:r>
            <a:r>
              <a:rPr lang="en-US" dirty="0"/>
              <a:t>and </a:t>
            </a:r>
            <a:r>
              <a:rPr lang="en-US" b="1" dirty="0"/>
              <a:t>virtual Chapter Events</a:t>
            </a:r>
            <a:r>
              <a:rPr lang="en-US" dirty="0"/>
              <a:t>. The association also hosts a virtual </a:t>
            </a:r>
            <a:r>
              <a:rPr lang="en-US" b="1" dirty="0"/>
              <a:t>Higher Ed HR Accelerator</a:t>
            </a:r>
            <a:r>
              <a:rPr lang="en-US" b="0" dirty="0"/>
              <a:t>, often in the winter.</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And for those of you who purchase DataOnDemand annual subscriptions, CUPA-HR’s research team leads monthly small-group </a:t>
            </a:r>
            <a:r>
              <a:rPr lang="en-US" b="1" dirty="0"/>
              <a:t>virtual labs </a:t>
            </a:r>
            <a:r>
              <a:rPr lang="en-US" dirty="0"/>
              <a:t>that offer hands-on guidance for extracting the data you need.</a:t>
            </a:r>
          </a:p>
          <a:p>
            <a:pPr>
              <a:spcAft>
                <a:spcPts val="600"/>
              </a:spcAft>
            </a:pPr>
            <a:r>
              <a:rPr lang="en-US" dirty="0"/>
              <a:t> </a:t>
            </a:r>
          </a:p>
          <a:p>
            <a:pPr>
              <a:spcAft>
                <a:spcPts val="600"/>
              </a:spcAft>
            </a:pPr>
            <a:endParaRPr lang="en-US" dirty="0"/>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18</a:t>
            </a:fld>
            <a:endParaRPr lang="en-US" dirty="0"/>
          </a:p>
        </p:txBody>
      </p:sp>
    </p:spTree>
    <p:extLst>
      <p:ext uri="{BB962C8B-B14F-4D97-AF65-F5344CB8AC3E}">
        <p14:creationId xmlns:p14="http://schemas.microsoft.com/office/powerpoint/2010/main" val="3844723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r>
              <a:rPr lang="en-US" dirty="0"/>
              <a:t>So far we’ve looked at member benefits and the many resources you can access to support you in your work.</a:t>
            </a:r>
          </a:p>
          <a:p>
            <a:endParaRPr lang="en-US" dirty="0"/>
          </a:p>
          <a:p>
            <a:r>
              <a:rPr lang="en-US" dirty="0"/>
              <a:t>Now I’d like to shift gears and talk more about the important work you do.</a:t>
            </a:r>
          </a:p>
          <a:p>
            <a:endParaRPr lang="en-US" dirty="0"/>
          </a:p>
          <a:p>
            <a:r>
              <a:rPr lang="en-US" dirty="0"/>
              <a:t>At CUPA-HR conferences, in the online community, and through conversations with CUPA-HR members, we hear about so much incredible work being done at institutions across the country. In fact, one of the things that sets CUPA-HR members apart from members of other HR organizations is their incredible generosity when it comes to sharing insights and guidance with one another. </a:t>
            </a:r>
          </a:p>
          <a:p>
            <a:endParaRPr lang="en-US" dirty="0"/>
          </a:p>
          <a:p>
            <a:r>
              <a:rPr lang="en-US" dirty="0"/>
              <a:t>If you’re creating programs and systems to address changing needs on your campus, we encourage you to share your successes with your CUPA-HR peers by submitting a </a:t>
            </a:r>
            <a:r>
              <a:rPr lang="en-US" b="1" dirty="0"/>
              <a:t>presentation proposal for a conference </a:t>
            </a:r>
            <a:r>
              <a:rPr lang="en-US" dirty="0"/>
              <a:t>or </a:t>
            </a:r>
            <a:r>
              <a:rPr lang="en-US" b="1" dirty="0"/>
              <a:t>an article outline for the CUPA-HR website.</a:t>
            </a:r>
            <a:endParaRPr lang="en-US" dirty="0"/>
          </a:p>
          <a:p>
            <a:endParaRPr lang="en-US" dirty="0"/>
          </a:p>
          <a:p>
            <a:r>
              <a:rPr lang="en-US" dirty="0"/>
              <a:t>CUPA-HR members are also eligible to be nominated for </a:t>
            </a:r>
            <a:r>
              <a:rPr lang="en-US" b="1" dirty="0"/>
              <a:t>Higher Education HR Awards</a:t>
            </a:r>
            <a:r>
              <a:rPr lang="en-US" dirty="0"/>
              <a:t>, which offer recognition and, in several cases, a monetary contribution made in honor of the recipient to the fund of their choosing at their institution.</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19</a:t>
            </a:fld>
            <a:endParaRPr lang="en-US" dirty="0"/>
          </a:p>
        </p:txBody>
      </p:sp>
    </p:spTree>
    <p:extLst>
      <p:ext uri="{BB962C8B-B14F-4D97-AF65-F5344CB8AC3E}">
        <p14:creationId xmlns:p14="http://schemas.microsoft.com/office/powerpoint/2010/main" val="401750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dirty="0"/>
              <a:t>CUPA-HR was founded in 1946. The association’s office consists of more than 30 talented team members, who work remotely in locations across the country, along with hundreds of volunteer leaders who give their time to CUPA-HR and the higher ed HR industry. The work of the staff and volunteer leaders is grounded in the association’s values and strategic priorities which can be found on cupahr.org.</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2</a:t>
            </a:fld>
            <a:endParaRPr lang="en-US" dirty="0"/>
          </a:p>
        </p:txBody>
      </p:sp>
    </p:spTree>
    <p:extLst>
      <p:ext uri="{BB962C8B-B14F-4D97-AF65-F5344CB8AC3E}">
        <p14:creationId xmlns:p14="http://schemas.microsoft.com/office/powerpoint/2010/main" val="3634216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dirty="0"/>
              <a:t>We also encourage you to get involved with CUPA-HR and advance the higher ed HR profession through one of our many leadership opportunities. </a:t>
            </a:r>
          </a:p>
          <a:p>
            <a:pPr>
              <a:spcAft>
                <a:spcPts val="600"/>
              </a:spcAft>
            </a:pPr>
            <a:endParaRPr lang="en-US" dirty="0"/>
          </a:p>
          <a:p>
            <a:pPr>
              <a:spcAft>
                <a:spcPts val="600"/>
              </a:spcAft>
            </a:pPr>
            <a:r>
              <a:rPr lang="en-US" dirty="0"/>
              <a:t>CUPA-HR has a </a:t>
            </a:r>
            <a:r>
              <a:rPr lang="en-US" b="1" dirty="0"/>
              <a:t>board of directors</a:t>
            </a:r>
            <a:r>
              <a:rPr lang="en-US" dirty="0"/>
              <a:t>, composed of higher ed HR leaders from a wide range of institution types. This is a working board that actively sets priorities and helps the association influence important opportunities and challenges for higher ed HR professionals and the higher ed workforce. </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20</a:t>
            </a:fld>
            <a:endParaRPr lang="en-US" dirty="0"/>
          </a:p>
        </p:txBody>
      </p:sp>
    </p:spTree>
    <p:extLst>
      <p:ext uri="{BB962C8B-B14F-4D97-AF65-F5344CB8AC3E}">
        <p14:creationId xmlns:p14="http://schemas.microsoft.com/office/powerpoint/2010/main" val="196531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dirty="0"/>
              <a:t>Each of our </a:t>
            </a:r>
            <a:r>
              <a:rPr lang="en-US" b="1" dirty="0"/>
              <a:t>41 chapters </a:t>
            </a:r>
            <a:r>
              <a:rPr lang="en-US" dirty="0"/>
              <a:t>has a board of directors local to their chapter area …</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21</a:t>
            </a:fld>
            <a:endParaRPr lang="en-US" dirty="0"/>
          </a:p>
        </p:txBody>
      </p:sp>
    </p:spTree>
    <p:extLst>
      <p:ext uri="{BB962C8B-B14F-4D97-AF65-F5344CB8AC3E}">
        <p14:creationId xmlns:p14="http://schemas.microsoft.com/office/powerpoint/2010/main" val="28491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dirty="0"/>
              <a:t>CUPA-HR’s committees and councils support the wide-ranging work of the association, whether it’s supporting chapter boards as a member of the Chapter Support Council, increasing member involvement as part of the Member Engagement Council, or driving event content, inclusive communities work, public policy positions and guiding the advancement of CUPA-HR’s research work.</a:t>
            </a:r>
          </a:p>
          <a:p>
            <a:pPr>
              <a:spcAft>
                <a:spcPts val="600"/>
              </a:spcAft>
            </a:pPr>
            <a:endParaRPr lang="en-US" dirty="0"/>
          </a:p>
          <a:p>
            <a:pPr>
              <a:spcAft>
                <a:spcPts val="600"/>
              </a:spcAft>
            </a:pPr>
            <a:r>
              <a:rPr lang="en-US" dirty="0"/>
              <a:t>The association is always looking for fresh perspectives to support the work of the association. To express your own interest in serving, visit the CUPA-HR website and complete the Volunteer Interest Form found under the “</a:t>
            </a:r>
            <a:r>
              <a:rPr lang="en-US" b="1" dirty="0"/>
              <a:t>Get Involved</a:t>
            </a:r>
            <a:r>
              <a:rPr lang="en-US" dirty="0"/>
              <a:t>” section of the </a:t>
            </a:r>
            <a:r>
              <a:rPr lang="en-US" b="1" dirty="0"/>
              <a:t>Membership and Community</a:t>
            </a:r>
            <a:r>
              <a:rPr lang="en-US" dirty="0"/>
              <a:t> menu.</a:t>
            </a:r>
          </a:p>
          <a:p>
            <a:pPr>
              <a:spcAft>
                <a:spcPts val="600"/>
              </a:spcAft>
            </a:pPr>
            <a:endParaRPr lang="en-US" dirty="0"/>
          </a:p>
          <a:p>
            <a:pPr>
              <a:spcAft>
                <a:spcPts val="600"/>
              </a:spcAft>
            </a:pPr>
            <a:r>
              <a:rPr lang="en-US" dirty="0"/>
              <a:t>In addition to board, committee and council opportunities, CUPA-HR offers a year-long cohort-based leadership development program for our early-career higher ed HR professionals called </a:t>
            </a:r>
            <a:r>
              <a:rPr lang="en-US" b="1" dirty="0"/>
              <a:t>Ignite</a:t>
            </a:r>
            <a:r>
              <a:rPr lang="en-US" dirty="0"/>
              <a:t>. Applications for the Ignite program are accepted annually in January.</a:t>
            </a:r>
          </a:p>
          <a:p>
            <a:pPr>
              <a:spcAft>
                <a:spcPts val="600"/>
              </a:spcAft>
            </a:pPr>
            <a:endParaRPr lang="en-US" b="1" dirty="0"/>
          </a:p>
          <a:p>
            <a:pPr>
              <a:spcAft>
                <a:spcPts val="600"/>
              </a:spcAft>
            </a:pPr>
            <a:r>
              <a:rPr lang="en-US" dirty="0"/>
              <a:t>Only HR professionals at CUPA-HR member institutions can serve in leadership roles or participate in our career development programs. </a:t>
            </a:r>
          </a:p>
        </p:txBody>
      </p:sp>
      <p:sp>
        <p:nvSpPr>
          <p:cNvPr id="4" name="Slide Number Placeholder 3"/>
          <p:cNvSpPr>
            <a:spLocks noGrp="1"/>
          </p:cNvSpPr>
          <p:nvPr>
            <p:ph type="sldNum" sz="quarter" idx="5"/>
          </p:nvPr>
        </p:nvSpPr>
        <p:spPr/>
        <p:txBody>
          <a:bodyPr/>
          <a:lstStyle/>
          <a:p>
            <a:fld id="{4FF10149-9437-4E4B-9E9F-9126BE332B1D}" type="slidenum">
              <a:rPr lang="en-US" smtClean="0"/>
              <a:t>22</a:t>
            </a:fld>
            <a:endParaRPr lang="en-US" dirty="0"/>
          </a:p>
        </p:txBody>
      </p:sp>
    </p:spTree>
    <p:extLst>
      <p:ext uri="{BB962C8B-B14F-4D97-AF65-F5344CB8AC3E}">
        <p14:creationId xmlns:p14="http://schemas.microsoft.com/office/powerpoint/2010/main" val="2110731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marL="0" marR="0">
              <a:spcAft>
                <a:spcPts val="600"/>
              </a:spcAft>
            </a:pPr>
            <a:r>
              <a:rPr lang="en-US" dirty="0">
                <a:effectLst/>
                <a:ea typeface="Calibri" panose="020F0502020204030204" pitchFamily="34" charset="0"/>
              </a:rPr>
              <a:t>Before we wrap up today’s presentation, we’d like to share a few tips for making the most of your membership and member resources. </a:t>
            </a:r>
          </a:p>
          <a:p>
            <a:pPr marL="0" marR="0">
              <a:spcAft>
                <a:spcPts val="600"/>
              </a:spcAft>
            </a:pPr>
            <a:endParaRPr lang="en-US" b="1" dirty="0">
              <a:ea typeface="Calibri" panose="020F0502020204030204" pitchFamily="34" charset="0"/>
            </a:endParaRPr>
          </a:p>
          <a:p>
            <a:pPr marL="285750" marR="0" lvl="0" indent="-285750" fontAlgn="ctr">
              <a:spcAft>
                <a:spcPts val="600"/>
              </a:spcAft>
              <a:buSzPts val="1000"/>
              <a:buFont typeface="Arial" panose="020B0604020202020204" pitchFamily="34" charset="0"/>
              <a:buChar char="•"/>
              <a:tabLst>
                <a:tab pos="457200" algn="l"/>
              </a:tabLst>
            </a:pPr>
            <a:r>
              <a:rPr lang="en-US" dirty="0">
                <a:effectLst/>
                <a:ea typeface="Calibri" panose="020F0502020204030204" pitchFamily="34" charset="0"/>
              </a:rPr>
              <a:t>Explore the website. It’s packed with resources and information.</a:t>
            </a:r>
          </a:p>
          <a:p>
            <a:pPr marL="285750" marR="0" lvl="0" indent="-285750" fontAlgn="ctr">
              <a:spcAft>
                <a:spcPts val="600"/>
              </a:spcAft>
              <a:buSzPts val="1000"/>
              <a:buFont typeface="Arial" panose="020B0604020202020204" pitchFamily="34" charset="0"/>
              <a:buChar char="•"/>
              <a:tabLst>
                <a:tab pos="457200" algn="l"/>
              </a:tabLst>
            </a:pPr>
            <a:endParaRPr lang="en-US" dirty="0">
              <a:effectLst/>
              <a:ea typeface="Calibri" panose="020F0502020204030204" pitchFamily="34" charset="0"/>
            </a:endParaRPr>
          </a:p>
          <a:p>
            <a:pPr marL="285750" marR="0" lvl="0" indent="-285750" fontAlgn="ctr">
              <a:spcAft>
                <a:spcPts val="600"/>
              </a:spcAft>
              <a:buSzPts val="1000"/>
              <a:buFont typeface="Arial" panose="020B0604020202020204" pitchFamily="34" charset="0"/>
              <a:buChar char="•"/>
              <a:tabLst>
                <a:tab pos="457200" algn="l"/>
              </a:tabLst>
            </a:pPr>
            <a:r>
              <a:rPr lang="en-US" dirty="0">
                <a:effectLst/>
                <a:ea typeface="Calibri" panose="020F0502020204030204" pitchFamily="34" charset="0"/>
              </a:rPr>
              <a:t>If you’re new to CUPA-HR, make sure you have an account (or create one on the website) and know your log-in credentials. </a:t>
            </a:r>
          </a:p>
          <a:p>
            <a:pPr marL="285750" marR="0" lvl="0" indent="-285750" fontAlgn="ctr">
              <a:spcAft>
                <a:spcPts val="600"/>
              </a:spcAft>
              <a:buSzPts val="1000"/>
              <a:buFont typeface="Arial" panose="020B0604020202020204" pitchFamily="34" charset="0"/>
              <a:buChar char="•"/>
              <a:tabLst>
                <a:tab pos="457200" algn="l"/>
              </a:tabLst>
            </a:pPr>
            <a:endParaRPr lang="en-US" dirty="0">
              <a:effectLst/>
              <a:ea typeface="Calibri" panose="020F0502020204030204" pitchFamily="34" charset="0"/>
            </a:endParaRPr>
          </a:p>
          <a:p>
            <a:pPr marL="285750" marR="0" lvl="0" indent="-285750" fontAlgn="ctr">
              <a:spcAft>
                <a:spcPts val="600"/>
              </a:spcAft>
              <a:buSzPts val="1000"/>
              <a:buFont typeface="Arial" panose="020B0604020202020204" pitchFamily="34" charset="0"/>
              <a:buChar char="•"/>
              <a:tabLst>
                <a:tab pos="457200" algn="l"/>
              </a:tabLst>
            </a:pPr>
            <a:r>
              <a:rPr lang="en-US" dirty="0">
                <a:effectLst/>
                <a:ea typeface="Calibri" panose="020F0502020204030204" pitchFamily="34" charset="0"/>
              </a:rPr>
              <a:t>If you log in and can't access members-only resources, contact CUPA-HR!</a:t>
            </a:r>
          </a:p>
          <a:p>
            <a:pPr marL="285750" marR="0" lvl="0" indent="-285750" fontAlgn="ctr">
              <a:spcAft>
                <a:spcPts val="600"/>
              </a:spcAft>
              <a:buSzPts val="1000"/>
              <a:buFont typeface="Arial" panose="020B0604020202020204" pitchFamily="34" charset="0"/>
              <a:buChar char="•"/>
              <a:tabLst>
                <a:tab pos="457200" algn="l"/>
              </a:tabLst>
            </a:pPr>
            <a:endParaRPr lang="en-US" dirty="0">
              <a:effectLst/>
              <a:ea typeface="Calibri" panose="020F0502020204030204" pitchFamily="34" charset="0"/>
            </a:endParaRPr>
          </a:p>
          <a:p>
            <a:pPr marL="285750" marR="0" lvl="0" indent="-285750" fontAlgn="ctr">
              <a:spcAft>
                <a:spcPts val="600"/>
              </a:spcAft>
              <a:buSzPts val="1000"/>
              <a:buFont typeface="Arial" panose="020B0604020202020204" pitchFamily="34" charset="0"/>
              <a:buChar char="•"/>
              <a:tabLst>
                <a:tab pos="457200" algn="l"/>
              </a:tabLst>
            </a:pPr>
            <a:r>
              <a:rPr lang="en-US" dirty="0">
                <a:effectLst/>
                <a:ea typeface="Calibri" panose="020F0502020204030204" pitchFamily="34" charset="0"/>
              </a:rPr>
              <a:t>Make sure you're receiving the weekly eNews — it summarizes the latest news and information, highlights popular resources, and includes a list of upcoming events. Sometimes this means setting us up as a “safe sender” through your institution’s IT systems.</a:t>
            </a:r>
          </a:p>
          <a:p>
            <a:pPr marL="285750" marR="0" lvl="0" indent="-285750" fontAlgn="ctr">
              <a:spcAft>
                <a:spcPts val="600"/>
              </a:spcAft>
              <a:buSzPts val="1000"/>
              <a:buFont typeface="Arial" panose="020B0604020202020204" pitchFamily="34" charset="0"/>
              <a:buChar char="•"/>
              <a:tabLst>
                <a:tab pos="457200" algn="l"/>
              </a:tabLst>
            </a:pPr>
            <a:endParaRPr lang="en-US" dirty="0">
              <a:effectLst/>
              <a:ea typeface="Calibri" panose="020F0502020204030204" pitchFamily="34" charset="0"/>
            </a:endParaRPr>
          </a:p>
          <a:p>
            <a:pPr marL="285750" marR="0" lvl="0" indent="-285750" fontAlgn="ctr">
              <a:spcAft>
                <a:spcPts val="600"/>
              </a:spcAft>
              <a:buSzPts val="1000"/>
              <a:buFont typeface="Arial" panose="020B0604020202020204" pitchFamily="34" charset="0"/>
              <a:buChar char="•"/>
              <a:tabLst>
                <a:tab pos="457200" algn="l"/>
              </a:tabLst>
            </a:pPr>
            <a:r>
              <a:rPr lang="en-US" dirty="0">
                <a:effectLst/>
                <a:ea typeface="Calibri" panose="020F0502020204030204" pitchFamily="34" charset="0"/>
              </a:rPr>
              <a:t>Join the General Discussion in CUPA-HR Connect. It only takes a minute. And while you’re there, check out the other discussion forums.</a:t>
            </a:r>
          </a:p>
          <a:p>
            <a:pPr marL="285750" marR="0" lvl="0" indent="-285750" fontAlgn="ctr">
              <a:spcAft>
                <a:spcPts val="600"/>
              </a:spcAft>
              <a:buSzPts val="1000"/>
              <a:buFont typeface="Arial" panose="020B0604020202020204" pitchFamily="34" charset="0"/>
              <a:buChar char="•"/>
              <a:tabLst>
                <a:tab pos="457200" algn="l"/>
              </a:tabLst>
            </a:pPr>
            <a:endParaRPr lang="en-US" dirty="0">
              <a:effectLst/>
              <a:ea typeface="Calibri" panose="020F0502020204030204" pitchFamily="34" charset="0"/>
            </a:endParaRPr>
          </a:p>
          <a:p>
            <a:pPr marL="285750" indent="-285750" fontAlgn="ctr">
              <a:spcAft>
                <a:spcPts val="600"/>
              </a:spcAft>
              <a:buSzPts val="1000"/>
              <a:buFont typeface="Arial" panose="020B0604020202020204" pitchFamily="34" charset="0"/>
              <a:buChar char="•"/>
              <a:tabLst>
                <a:tab pos="457200" algn="l"/>
              </a:tabLst>
            </a:pPr>
            <a:r>
              <a:rPr lang="en-US" b="1" dirty="0"/>
              <a:t>Be sure to review your profile periodically </a:t>
            </a:r>
            <a:r>
              <a:rPr lang="en-US" dirty="0"/>
              <a:t>to make sure it’s accurate.</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23</a:t>
            </a:fld>
            <a:endParaRPr lang="en-US" dirty="0"/>
          </a:p>
        </p:txBody>
      </p:sp>
    </p:spTree>
    <p:extLst>
      <p:ext uri="{BB962C8B-B14F-4D97-AF65-F5344CB8AC3E}">
        <p14:creationId xmlns:p14="http://schemas.microsoft.com/office/powerpoint/2010/main" val="384097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r>
              <a:rPr lang="en-US" dirty="0"/>
              <a:t>Thank you so much for giving us a bit of your time today.</a:t>
            </a:r>
          </a:p>
          <a:p>
            <a:endParaRPr lang="en-US" dirty="0"/>
          </a:p>
          <a:p>
            <a:r>
              <a:rPr lang="en-US" dirty="0"/>
              <a:t>If you saw a resource you’d like to learn more about, drop it in the chat (or reach out to one of us directly) and we’ll expand upon is as we can, or reach out to CUPA-HR at memberservice@cupahr.org for more detailed follow-up.</a:t>
            </a:r>
          </a:p>
          <a:p>
            <a:endParaRPr lang="en-US" dirty="0"/>
          </a:p>
          <a:p>
            <a:r>
              <a:rPr lang="en-US" dirty="0"/>
              <a:t>Have a great 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10149-9437-4E4B-9E9F-9126BE332B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87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marL="0" marR="0">
              <a:spcAft>
                <a:spcPts val="600"/>
              </a:spcAft>
            </a:pPr>
            <a:r>
              <a:rPr lang="en-US" b="1" dirty="0">
                <a:effectLst/>
                <a:latin typeface="Calibri" panose="020F0502020204030204" pitchFamily="34" charset="0"/>
                <a:ea typeface="Calibri" panose="020F0502020204030204" pitchFamily="34" charset="0"/>
              </a:rPr>
              <a:t>Key areas of focus right now include </a:t>
            </a:r>
            <a:r>
              <a:rPr lang="en-US" dirty="0">
                <a:effectLst/>
                <a:latin typeface="Calibri" panose="020F0502020204030204" pitchFamily="34" charset="0"/>
                <a:ea typeface="Calibri" panose="020F0502020204030204" pitchFamily="34" charset="0"/>
              </a:rPr>
              <a:t>leading in times of uncertainty, guiding CUPA-HR members toward becoming employers of choice, employee well-being, supporting CUPA-HR members in creating inclusive workplace communities that reflect the values and mission of higher ed, and more.</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3</a:t>
            </a:fld>
            <a:endParaRPr lang="en-US" dirty="0"/>
          </a:p>
        </p:txBody>
      </p:sp>
    </p:spTree>
    <p:extLst>
      <p:ext uri="{BB962C8B-B14F-4D97-AF65-F5344CB8AC3E}">
        <p14:creationId xmlns:p14="http://schemas.microsoft.com/office/powerpoint/2010/main" val="263717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marL="0" marR="0">
              <a:spcAft>
                <a:spcPts val="600"/>
              </a:spcAft>
            </a:pPr>
            <a:r>
              <a:rPr lang="en-US" b="1" dirty="0">
                <a:latin typeface="Calibri" panose="020F0502020204030204" pitchFamily="34" charset="0"/>
                <a:ea typeface="Calibri" panose="020F0502020204030204" pitchFamily="34" charset="0"/>
              </a:rPr>
              <a:t>In leading and supporting the work of higher ed in these and other areas, </a:t>
            </a:r>
            <a:r>
              <a:rPr lang="en-US" dirty="0">
                <a:effectLst/>
                <a:latin typeface="Calibri" panose="020F0502020204030204" pitchFamily="34" charset="0"/>
                <a:ea typeface="Calibri" panose="020F0502020204030204" pitchFamily="34" charset="0"/>
              </a:rPr>
              <a:t>CUPA-HR is best known for: </a:t>
            </a:r>
          </a:p>
          <a:p>
            <a:pPr marL="0" marR="0">
              <a:spcAft>
                <a:spcPts val="600"/>
              </a:spcAft>
            </a:pPr>
            <a:endParaRPr lang="en-US" dirty="0">
              <a:effectLst/>
              <a:latin typeface="Calibri" panose="020F0502020204030204" pitchFamily="34" charset="0"/>
              <a:ea typeface="Calibri" panose="020F0502020204030204" pitchFamily="34" charset="0"/>
            </a:endParaRPr>
          </a:p>
          <a:p>
            <a:pPr marL="171450" marR="0" lvl="0" indent="-171450" fontAlgn="ctr">
              <a:spcAft>
                <a:spcPts val="600"/>
              </a:spcAft>
              <a:buSzPts val="1000"/>
              <a:buFont typeface="Arial" panose="020B0604020202020204" pitchFamily="34" charset="0"/>
              <a:buChar char="•"/>
              <a:tabLst>
                <a:tab pos="457200" algn="l"/>
              </a:tabLst>
            </a:pPr>
            <a:r>
              <a:rPr lang="en-US" b="1" dirty="0">
                <a:effectLst/>
                <a:latin typeface="Calibri" panose="020F0502020204030204" pitchFamily="34" charset="0"/>
                <a:ea typeface="Calibri" panose="020F0502020204030204" pitchFamily="34" charset="0"/>
              </a:rPr>
              <a:t>comprehensive higher ed workforce data</a:t>
            </a:r>
            <a:r>
              <a:rPr lang="en-US" dirty="0">
                <a:effectLst/>
                <a:latin typeface="Calibri" panose="020F0502020204030204" pitchFamily="34" charset="0"/>
                <a:ea typeface="Calibri" panose="020F0502020204030204" pitchFamily="34" charset="0"/>
              </a:rPr>
              <a:t> (second to none and indispensable to your workforce planning), </a:t>
            </a:r>
          </a:p>
          <a:p>
            <a:pPr marL="171450" marR="0" lvl="0" indent="-171450" fontAlgn="ctr">
              <a:spcAft>
                <a:spcPts val="600"/>
              </a:spcAft>
              <a:buSzPts val="1000"/>
              <a:buFont typeface="Arial" panose="020B0604020202020204" pitchFamily="34" charset="0"/>
              <a:buChar char="•"/>
              <a:tabLst>
                <a:tab pos="457200" algn="l"/>
              </a:tabLst>
            </a:pPr>
            <a:endParaRPr lang="en-US" dirty="0">
              <a:effectLst/>
              <a:latin typeface="Calibri" panose="020F0502020204030204" pitchFamily="34" charset="0"/>
              <a:ea typeface="Calibri" panose="020F0502020204030204" pitchFamily="34" charset="0"/>
            </a:endParaRPr>
          </a:p>
          <a:p>
            <a:pPr marL="171450" indent="-171450" fontAlgn="ctr">
              <a:spcAft>
                <a:spcPts val="600"/>
              </a:spcAft>
              <a:buSzPts val="1000"/>
              <a:buFont typeface="Arial" panose="020B0604020202020204" pitchFamily="34" charset="0"/>
              <a:buChar char="•"/>
              <a:tabLst>
                <a:tab pos="457200" algn="l"/>
              </a:tabLst>
            </a:pPr>
            <a:r>
              <a:rPr lang="en-US" b="1" dirty="0">
                <a:latin typeface="Calibri"/>
                <a:ea typeface="Calibri"/>
                <a:cs typeface="Calibri"/>
              </a:rPr>
              <a:t>legislative and regulatory efforts </a:t>
            </a:r>
            <a:r>
              <a:rPr lang="en-US" dirty="0">
                <a:effectLst/>
                <a:latin typeface="Calibri"/>
                <a:ea typeface="Calibri"/>
                <a:cs typeface="Calibri"/>
              </a:rPr>
              <a:t>(bringing higher ed concerns to Congress and bringing federal regulatory and legislative news to you in a higher ed context), </a:t>
            </a:r>
          </a:p>
          <a:p>
            <a:pPr marL="171450" indent="-171450" fontAlgn="ctr">
              <a:spcAft>
                <a:spcPts val="600"/>
              </a:spcAft>
              <a:buSzPts val="1000"/>
              <a:buFont typeface="Arial" panose="020B0604020202020204" pitchFamily="34" charset="0"/>
              <a:buChar char="•"/>
              <a:tabLst>
                <a:tab pos="457200" algn="l"/>
              </a:tabLst>
            </a:pPr>
            <a:endParaRPr lang="en-US" dirty="0">
              <a:effectLst/>
              <a:latin typeface="Calibri"/>
              <a:ea typeface="Calibri"/>
              <a:cs typeface="Calibri"/>
            </a:endParaRPr>
          </a:p>
          <a:p>
            <a:pPr marL="171450" marR="0" lvl="0" indent="-171450" fontAlgn="ctr">
              <a:spcAft>
                <a:spcPts val="600"/>
              </a:spcAft>
              <a:buSzPts val="1000"/>
              <a:buFont typeface="Arial" panose="020B0604020202020204" pitchFamily="34" charset="0"/>
              <a:buChar char="•"/>
              <a:tabLst>
                <a:tab pos="457200" algn="l"/>
              </a:tabLst>
            </a:pPr>
            <a:r>
              <a:rPr lang="en-US" b="1" dirty="0">
                <a:effectLst/>
                <a:latin typeface="Calibri" panose="020F0502020204030204" pitchFamily="34" charset="0"/>
                <a:ea typeface="Calibri" panose="020F0502020204030204" pitchFamily="34" charset="0"/>
              </a:rPr>
              <a:t>learning opportunities and resources </a:t>
            </a:r>
            <a:r>
              <a:rPr lang="en-US" dirty="0">
                <a:effectLst/>
                <a:latin typeface="Calibri" panose="020F0502020204030204" pitchFamily="34" charset="0"/>
                <a:ea typeface="Calibri" panose="020F0502020204030204" pitchFamily="34" charset="0"/>
              </a:rPr>
              <a:t>(all designed to help you make an impact in your HR role), and</a:t>
            </a:r>
          </a:p>
          <a:p>
            <a:pPr marL="171450" marR="0" lvl="0" indent="-171450" fontAlgn="ctr">
              <a:spcAft>
                <a:spcPts val="600"/>
              </a:spcAft>
              <a:buSzPts val="1000"/>
              <a:buFont typeface="Arial" panose="020B0604020202020204" pitchFamily="34" charset="0"/>
              <a:buChar char="•"/>
              <a:tabLst>
                <a:tab pos="457200" algn="l"/>
              </a:tabLst>
            </a:pPr>
            <a:endParaRPr lang="en-US" dirty="0">
              <a:effectLst/>
              <a:latin typeface="Calibri" panose="020F0502020204030204" pitchFamily="34" charset="0"/>
              <a:ea typeface="Calibri" panose="020F0502020204030204" pitchFamily="34" charset="0"/>
            </a:endParaRPr>
          </a:p>
          <a:p>
            <a:pPr marL="171450" marR="0" lvl="0" indent="-171450" fontAlgn="ctr">
              <a:spcAft>
                <a:spcPts val="600"/>
              </a:spcAft>
              <a:buSzPts val="1000"/>
              <a:buFont typeface="Arial" panose="020B0604020202020204" pitchFamily="34" charset="0"/>
              <a:buChar char="•"/>
              <a:tabLst>
                <a:tab pos="457200" algn="l"/>
              </a:tabLst>
            </a:pPr>
            <a:r>
              <a:rPr lang="en-US" b="1" dirty="0">
                <a:effectLst/>
                <a:latin typeface="Calibri" panose="020F0502020204030204" pitchFamily="34" charset="0"/>
                <a:ea typeface="Calibri" panose="020F0502020204030204" pitchFamily="34" charset="0"/>
              </a:rPr>
              <a:t>a community of higher ed HR professionals and the leaders who support them </a:t>
            </a:r>
            <a:r>
              <a:rPr lang="en-US" dirty="0">
                <a:effectLst/>
                <a:latin typeface="Calibri" panose="020F0502020204030204" pitchFamily="34" charset="0"/>
                <a:ea typeface="Calibri" panose="020F0502020204030204" pitchFamily="34" charset="0"/>
              </a:rPr>
              <a:t>(you won't find it anywhere else) </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4</a:t>
            </a:fld>
            <a:endParaRPr lang="en-US" dirty="0"/>
          </a:p>
        </p:txBody>
      </p:sp>
    </p:spTree>
    <p:extLst>
      <p:ext uri="{BB962C8B-B14F-4D97-AF65-F5344CB8AC3E}">
        <p14:creationId xmlns:p14="http://schemas.microsoft.com/office/powerpoint/2010/main" val="3740634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marL="0" marR="0">
              <a:spcAft>
                <a:spcPts val="600"/>
              </a:spcAft>
            </a:pPr>
            <a:r>
              <a:rPr lang="en-US" b="1" dirty="0">
                <a:effectLst/>
                <a:latin typeface="Calibri" panose="020F0502020204030204" pitchFamily="34" charset="0"/>
                <a:ea typeface="Calibri" panose="020F0502020204030204" pitchFamily="34" charset="0"/>
              </a:rPr>
              <a:t>In this presentation, </a:t>
            </a:r>
            <a:r>
              <a:rPr lang="en-US" dirty="0">
                <a:effectLst/>
                <a:latin typeface="Calibri" panose="020F0502020204030204" pitchFamily="34" charset="0"/>
                <a:ea typeface="Calibri" panose="020F0502020204030204" pitchFamily="34" charset="0"/>
              </a:rPr>
              <a:t>we’ll</a:t>
            </a:r>
          </a:p>
          <a:p>
            <a:pPr marL="0" marR="0">
              <a:spcAft>
                <a:spcPts val="600"/>
              </a:spcAft>
            </a:pPr>
            <a:r>
              <a:rPr lang="en-US" dirty="0">
                <a:effectLst/>
                <a:latin typeface="Calibri" panose="020F0502020204030204" pitchFamily="34" charset="0"/>
                <a:ea typeface="Calibri" panose="020F0502020204030204" pitchFamily="34" charset="0"/>
              </a:rPr>
              <a:t> </a:t>
            </a:r>
          </a:p>
          <a:p>
            <a:pPr marL="171450" marR="0" indent="-171450">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introduce you to the basics of CUPA-HR membership</a:t>
            </a:r>
          </a:p>
          <a:p>
            <a:pPr marL="171450" marR="0" indent="-171450">
              <a:spcAft>
                <a:spcPts val="60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endParaRPr>
          </a:p>
          <a:p>
            <a:pPr marL="171450" marR="0" indent="-171450">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give you an overview of resources and benefits available to CUPA-HR members,</a:t>
            </a:r>
          </a:p>
          <a:p>
            <a:pPr marL="171450" marR="0" indent="-171450">
              <a:spcAft>
                <a:spcPts val="60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endParaRPr>
          </a:p>
          <a:p>
            <a:pPr marL="171450" marR="0" indent="-171450">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explore ways to get involved with CUPA-HR to build your professional network and expand your leadership skills, and</a:t>
            </a:r>
          </a:p>
          <a:p>
            <a:pPr marL="171450" marR="0" indent="-171450">
              <a:spcAft>
                <a:spcPts val="60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endParaRPr>
          </a:p>
          <a:p>
            <a:pPr marL="171450" marR="0" indent="-171450">
              <a:spcAft>
                <a:spcPts val="60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offer some closing tips for getting the most out of your membership.</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5</a:t>
            </a:fld>
            <a:endParaRPr lang="en-US" dirty="0"/>
          </a:p>
        </p:txBody>
      </p:sp>
    </p:spTree>
    <p:extLst>
      <p:ext uri="{BB962C8B-B14F-4D97-AF65-F5344CB8AC3E}">
        <p14:creationId xmlns:p14="http://schemas.microsoft.com/office/powerpoint/2010/main" val="2829279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4538" y="642938"/>
            <a:ext cx="2828925" cy="1590675"/>
          </a:xfrm>
        </p:spPr>
        <p:txBody>
          <a:bodyPr/>
          <a:lstStyle/>
          <a:p>
            <a:endParaRPr lang="en-US"/>
          </a:p>
        </p:txBody>
      </p:sp>
      <p:sp>
        <p:nvSpPr>
          <p:cNvPr id="3" name="Notes Placeholder 2"/>
          <p:cNvSpPr>
            <a:spLocks noGrp="1"/>
          </p:cNvSpPr>
          <p:nvPr>
            <p:ph type="body" idx="1"/>
          </p:nvPr>
        </p:nvSpPr>
        <p:spPr/>
        <p:txBody>
          <a:bodyPr/>
          <a:lstStyle/>
          <a:p>
            <a:pPr>
              <a:spcAft>
                <a:spcPts val="600"/>
              </a:spcAft>
            </a:pPr>
            <a:r>
              <a:rPr lang="en-US" b="1" dirty="0"/>
              <a:t>First, a little about CUPA-HR membership…</a:t>
            </a:r>
          </a:p>
          <a:p>
            <a:pPr>
              <a:spcAft>
                <a:spcPts val="600"/>
              </a:spcAft>
            </a:pPr>
            <a:endParaRPr lang="en-US" b="1" dirty="0"/>
          </a:p>
          <a:p>
            <a:pPr marL="171450" indent="-171450">
              <a:spcAft>
                <a:spcPts val="600"/>
              </a:spcAft>
              <a:buFont typeface="Arial" panose="020B0604020202020204" pitchFamily="34" charset="0"/>
              <a:buChar char="•"/>
            </a:pPr>
            <a:r>
              <a:rPr lang="en-US" b="1" dirty="0"/>
              <a:t>Membership is institution-based, and the membership year runs from July 1 to June 30. </a:t>
            </a:r>
            <a:r>
              <a:rPr lang="en-US" dirty="0"/>
              <a:t>Each member institution has a Primary Contact who serves as CUPA-HR's point person for the institution's membership and annual membership renewal.</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b="1" dirty="0"/>
              <a:t>Individual employees of a member institution </a:t>
            </a:r>
            <a:r>
              <a:rPr lang="en-US" dirty="0"/>
              <a:t>are considered members of CUPA-HR if their CUPA-HR account is linked with their institution (you do this when you create your account on the CUPA-HR website). If your account is not linked to your current institution, be sure to contact CUPA-HR for assistance, so you can access all the association has to offer.</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b="1" dirty="0"/>
              <a:t>Your online profile </a:t>
            </a:r>
            <a:r>
              <a:rPr lang="en-US" dirty="0"/>
              <a:t>is where you can make updates to your title, interest areas and more!</a:t>
            </a:r>
          </a:p>
          <a:p>
            <a:endParaRPr lang="en-US" dirty="0"/>
          </a:p>
        </p:txBody>
      </p:sp>
      <p:sp>
        <p:nvSpPr>
          <p:cNvPr id="4" name="Slide Number Placeholder 3"/>
          <p:cNvSpPr>
            <a:spLocks noGrp="1"/>
          </p:cNvSpPr>
          <p:nvPr>
            <p:ph type="sldNum" sz="quarter" idx="5"/>
          </p:nvPr>
        </p:nvSpPr>
        <p:spPr/>
        <p:txBody>
          <a:bodyPr/>
          <a:lstStyle/>
          <a:p>
            <a:fld id="{4FF10149-9437-4E4B-9E9F-9126BE332B1D}" type="slidenum">
              <a:rPr lang="en-US" smtClean="0"/>
              <a:t>6</a:t>
            </a:fld>
            <a:endParaRPr lang="en-US" dirty="0"/>
          </a:p>
        </p:txBody>
      </p:sp>
    </p:spTree>
    <p:extLst>
      <p:ext uri="{BB962C8B-B14F-4D97-AF65-F5344CB8AC3E}">
        <p14:creationId xmlns:p14="http://schemas.microsoft.com/office/powerpoint/2010/main" val="252267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39608-5E8A-AE04-6FF1-B5ADBDF01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9B5A5-F2B8-D44B-CD5F-09598F3A9BE5}"/>
              </a:ext>
            </a:extLst>
          </p:cNvPr>
          <p:cNvSpPr>
            <a:spLocks noGrp="1" noRot="1" noChangeAspect="1"/>
          </p:cNvSpPr>
          <p:nvPr>
            <p:ph type="sldImg"/>
          </p:nvPr>
        </p:nvSpPr>
        <p:spPr>
          <a:xfrm>
            <a:off x="2014538" y="642938"/>
            <a:ext cx="2828925" cy="1590675"/>
          </a:xfrm>
        </p:spPr>
        <p:txBody>
          <a:bodyPr/>
          <a:lstStyle/>
          <a:p>
            <a:endParaRPr lang="en-US"/>
          </a:p>
        </p:txBody>
      </p:sp>
      <p:sp>
        <p:nvSpPr>
          <p:cNvPr id="3" name="Notes Placeholder 2">
            <a:extLst>
              <a:ext uri="{FF2B5EF4-FFF2-40B4-BE49-F238E27FC236}">
                <a16:creationId xmlns:a16="http://schemas.microsoft.com/office/drawing/2014/main" id="{140A7233-64D4-C4E4-C69D-4E111E848DFC}"/>
              </a:ext>
            </a:extLst>
          </p:cNvPr>
          <p:cNvSpPr>
            <a:spLocks noGrp="1"/>
          </p:cNvSpPr>
          <p:nvPr>
            <p:ph type="body" idx="1"/>
          </p:nvPr>
        </p:nvSpPr>
        <p:spPr/>
        <p:txBody>
          <a:bodyPr/>
          <a:lstStyle/>
          <a:p>
            <a:pPr marL="171450" indent="-171450">
              <a:spcAft>
                <a:spcPts val="600"/>
              </a:spcAft>
              <a:buFont typeface="Arial" panose="020B0604020202020204" pitchFamily="34" charset="0"/>
              <a:buChar char="•"/>
            </a:pPr>
            <a:r>
              <a:rPr lang="en-US" b="0" dirty="0"/>
              <a:t>To update your personal profile, visit my.cupahr.org or use the Membership &amp; Community menu to “Go To Your Account”</a:t>
            </a:r>
          </a:p>
          <a:p>
            <a:pPr marL="171450" indent="-171450">
              <a:spcAft>
                <a:spcPts val="600"/>
              </a:spcAft>
              <a:buFont typeface="Arial" panose="020B0604020202020204" pitchFamily="34" charset="0"/>
              <a:buChar char="•"/>
            </a:pPr>
            <a:endParaRPr lang="en-US" b="0" dirty="0"/>
          </a:p>
          <a:p>
            <a:pPr marL="171450" indent="-171450">
              <a:spcAft>
                <a:spcPts val="600"/>
              </a:spcAft>
              <a:buFont typeface="Arial" panose="020B0604020202020204" pitchFamily="34" charset="0"/>
              <a:buChar char="•"/>
            </a:pPr>
            <a:r>
              <a:rPr lang="en-US" dirty="0"/>
              <a:t>There you can update your professional title, correct contact information, offer details about your professional history and fill in any demographic information that you’d be willing to share.</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dirty="0"/>
              <a:t>You can also review your other CUPA-HR details including past event registrations, product orders, conduct a search of CUPA-HR’s Member Directory and review board, award or committee applications.</a:t>
            </a:r>
          </a:p>
          <a:p>
            <a:pPr marL="171450" indent="-171450">
              <a:spcAft>
                <a:spcPts val="60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BF82A5F-8FB4-9A64-43F0-83FC9892D0D4}"/>
              </a:ext>
            </a:extLst>
          </p:cNvPr>
          <p:cNvSpPr>
            <a:spLocks noGrp="1"/>
          </p:cNvSpPr>
          <p:nvPr>
            <p:ph type="sldNum" sz="quarter" idx="5"/>
          </p:nvPr>
        </p:nvSpPr>
        <p:spPr/>
        <p:txBody>
          <a:bodyPr/>
          <a:lstStyle/>
          <a:p>
            <a:fld id="{4FF10149-9437-4E4B-9E9F-9126BE332B1D}" type="slidenum">
              <a:rPr lang="en-US" smtClean="0"/>
              <a:t>7</a:t>
            </a:fld>
            <a:endParaRPr lang="en-US" dirty="0"/>
          </a:p>
        </p:txBody>
      </p:sp>
    </p:spTree>
    <p:extLst>
      <p:ext uri="{BB962C8B-B14F-4D97-AF65-F5344CB8AC3E}">
        <p14:creationId xmlns:p14="http://schemas.microsoft.com/office/powerpoint/2010/main" val="35354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79A21-170D-D950-5403-FCDB80BA5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6A3DD-9659-C274-596B-AB6163A2F729}"/>
              </a:ext>
            </a:extLst>
          </p:cNvPr>
          <p:cNvSpPr>
            <a:spLocks noGrp="1" noRot="1" noChangeAspect="1"/>
          </p:cNvSpPr>
          <p:nvPr>
            <p:ph type="sldImg"/>
          </p:nvPr>
        </p:nvSpPr>
        <p:spPr>
          <a:xfrm>
            <a:off x="2014538" y="642938"/>
            <a:ext cx="2828925" cy="1590675"/>
          </a:xfrm>
        </p:spPr>
        <p:txBody>
          <a:bodyPr/>
          <a:lstStyle/>
          <a:p>
            <a:endParaRPr lang="en-US"/>
          </a:p>
        </p:txBody>
      </p:sp>
      <p:sp>
        <p:nvSpPr>
          <p:cNvPr id="3" name="Notes Placeholder 2">
            <a:extLst>
              <a:ext uri="{FF2B5EF4-FFF2-40B4-BE49-F238E27FC236}">
                <a16:creationId xmlns:a16="http://schemas.microsoft.com/office/drawing/2014/main" id="{FFB18F70-E65B-E2C4-91EF-17D5DAB2D4C0}"/>
              </a:ext>
            </a:extLst>
          </p:cNvPr>
          <p:cNvSpPr>
            <a:spLocks noGrp="1"/>
          </p:cNvSpPr>
          <p:nvPr>
            <p:ph type="body" idx="1"/>
          </p:nvPr>
        </p:nvSpPr>
        <p:spPr/>
        <p:txBody>
          <a:bodyPr/>
          <a:lstStyle/>
          <a:p>
            <a:pPr>
              <a:spcAft>
                <a:spcPts val="600"/>
              </a:spcAft>
            </a:pPr>
            <a:r>
              <a:rPr lang="en-US" b="1" dirty="0"/>
              <a:t>Does your organization have a complete roster, with roles assigned to the right individuals?</a:t>
            </a:r>
          </a:p>
          <a:p>
            <a:pPr>
              <a:spcAft>
                <a:spcPts val="600"/>
              </a:spcAft>
            </a:pPr>
            <a:endParaRPr lang="en-US" b="1" dirty="0"/>
          </a:p>
          <a:p>
            <a:r>
              <a:rPr lang="en-US" sz="1200" b="1" i="0" kern="1200" dirty="0">
                <a:solidFill>
                  <a:schemeClr val="tx1"/>
                </a:solidFill>
                <a:effectLst/>
                <a:latin typeface="+mn-lt"/>
                <a:ea typeface="+mn-ea"/>
                <a:cs typeface="+mn-cs"/>
              </a:rPr>
              <a:t>Primary Contact </a:t>
            </a:r>
            <a:r>
              <a:rPr lang="en-US" sz="1200" b="0" i="0" kern="1200" dirty="0">
                <a:solidFill>
                  <a:schemeClr val="tx1"/>
                </a:solidFill>
                <a:effectLst/>
                <a:latin typeface="+mn-lt"/>
                <a:ea typeface="+mn-ea"/>
                <a:cs typeface="+mn-cs"/>
              </a:rPr>
              <a:t>— This is the individual on your roster who is assigned to be the point person for your membership. They are responsible for keeping your organization’s roster current, and they receive membership updates and renewal information from CUPA-HR throughout the year.</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Chief HR Officer (CHRO)</a:t>
            </a:r>
            <a:r>
              <a:rPr lang="en-US" sz="1200" b="0" i="0" kern="1200" dirty="0">
                <a:solidFill>
                  <a:schemeClr val="tx1"/>
                </a:solidFill>
                <a:effectLst/>
                <a:latin typeface="+mn-lt"/>
                <a:ea typeface="+mn-ea"/>
                <a:cs typeface="+mn-cs"/>
              </a:rPr>
              <a:t> — This is your institution’s senior HR professional, the person responsible for leading your institution’s HR team, even if their title doesn’t include “CHRO.”</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DataOnDemand (DOD) Sub-Admin</a:t>
            </a:r>
            <a:r>
              <a:rPr lang="en-US" sz="1200" b="0" i="0" kern="1200" dirty="0">
                <a:solidFill>
                  <a:schemeClr val="tx1"/>
                </a:solidFill>
                <a:effectLst/>
                <a:latin typeface="+mn-lt"/>
                <a:ea typeface="+mn-ea"/>
                <a:cs typeface="+mn-cs"/>
              </a:rPr>
              <a:t> — The Primary Contact or CHRO can assign other individuals on the roster to manage their institution’s DOD subscriptions and assign access to those subscriptions. These individuals are DOD Sub-Admins.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Company Managers</a:t>
            </a:r>
            <a:r>
              <a:rPr lang="en-US" sz="1200" b="0" i="0" kern="1200" dirty="0">
                <a:solidFill>
                  <a:schemeClr val="tx1"/>
                </a:solidFill>
                <a:effectLst/>
                <a:latin typeface="+mn-lt"/>
                <a:ea typeface="+mn-ea"/>
                <a:cs typeface="+mn-cs"/>
              </a:rPr>
              <a:t> — Employees on your roster who are designated as Company Managers can manage your organization’s membership roster.</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Employee Members </a:t>
            </a:r>
            <a:r>
              <a:rPr lang="en-US" sz="1200" b="0" i="0" kern="1200" dirty="0">
                <a:solidFill>
                  <a:schemeClr val="tx1"/>
                </a:solidFill>
                <a:effectLst/>
                <a:latin typeface="+mn-lt"/>
                <a:ea typeface="+mn-ea"/>
                <a:cs typeface="+mn-cs"/>
              </a:rPr>
              <a:t>— These are the employees who are listed on your organization’s membership roster.</a:t>
            </a:r>
          </a:p>
          <a:p>
            <a:endParaRPr lang="en-US" dirty="0"/>
          </a:p>
        </p:txBody>
      </p:sp>
      <p:sp>
        <p:nvSpPr>
          <p:cNvPr id="4" name="Slide Number Placeholder 3">
            <a:extLst>
              <a:ext uri="{FF2B5EF4-FFF2-40B4-BE49-F238E27FC236}">
                <a16:creationId xmlns:a16="http://schemas.microsoft.com/office/drawing/2014/main" id="{EE78F15A-79CB-A6E2-FB71-562EB49D4BF1}"/>
              </a:ext>
            </a:extLst>
          </p:cNvPr>
          <p:cNvSpPr>
            <a:spLocks noGrp="1"/>
          </p:cNvSpPr>
          <p:nvPr>
            <p:ph type="sldNum" sz="quarter" idx="5"/>
          </p:nvPr>
        </p:nvSpPr>
        <p:spPr/>
        <p:txBody>
          <a:bodyPr/>
          <a:lstStyle/>
          <a:p>
            <a:fld id="{4FF10149-9437-4E4B-9E9F-9126BE332B1D}" type="slidenum">
              <a:rPr lang="en-US" smtClean="0"/>
              <a:t>8</a:t>
            </a:fld>
            <a:endParaRPr lang="en-US" dirty="0"/>
          </a:p>
        </p:txBody>
      </p:sp>
    </p:spTree>
    <p:extLst>
      <p:ext uri="{BB962C8B-B14F-4D97-AF65-F5344CB8AC3E}">
        <p14:creationId xmlns:p14="http://schemas.microsoft.com/office/powerpoint/2010/main" val="326098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3507D-8C09-4265-01EA-A99EADD2F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5080D-DFCC-7E75-C1C6-579DC2FBEBEB}"/>
              </a:ext>
            </a:extLst>
          </p:cNvPr>
          <p:cNvSpPr>
            <a:spLocks noGrp="1" noRot="1" noChangeAspect="1"/>
          </p:cNvSpPr>
          <p:nvPr>
            <p:ph type="sldImg"/>
          </p:nvPr>
        </p:nvSpPr>
        <p:spPr>
          <a:xfrm>
            <a:off x="2014538" y="642938"/>
            <a:ext cx="2828925" cy="1590675"/>
          </a:xfrm>
        </p:spPr>
        <p:txBody>
          <a:bodyPr/>
          <a:lstStyle/>
          <a:p>
            <a:endParaRPr lang="en-US"/>
          </a:p>
        </p:txBody>
      </p:sp>
      <p:sp>
        <p:nvSpPr>
          <p:cNvPr id="3" name="Notes Placeholder 2">
            <a:extLst>
              <a:ext uri="{FF2B5EF4-FFF2-40B4-BE49-F238E27FC236}">
                <a16:creationId xmlns:a16="http://schemas.microsoft.com/office/drawing/2014/main" id="{80178237-BE76-54CD-2C97-3322972854CC}"/>
              </a:ext>
            </a:extLst>
          </p:cNvPr>
          <p:cNvSpPr>
            <a:spLocks noGrp="1"/>
          </p:cNvSpPr>
          <p:nvPr>
            <p:ph type="body" idx="1"/>
          </p:nvPr>
        </p:nvSpPr>
        <p:spPr/>
        <p:txBody>
          <a:bodyPr/>
          <a:lstStyle/>
          <a:p>
            <a:pPr>
              <a:spcAft>
                <a:spcPts val="600"/>
              </a:spcAft>
            </a:pPr>
            <a:r>
              <a:rPr lang="en-US" b="1" dirty="0"/>
              <a:t>Bring CUPA-HR benefits to your whole campus by ensuring your roster is full and up-to-date.</a:t>
            </a:r>
          </a:p>
          <a:p>
            <a:pPr>
              <a:spcAft>
                <a:spcPts val="600"/>
              </a:spcAft>
            </a:pPr>
            <a:endParaRPr lang="en-US" b="1" dirty="0"/>
          </a:p>
          <a:p>
            <a:pPr marL="171450" indent="-171450">
              <a:spcAft>
                <a:spcPts val="600"/>
              </a:spcAft>
              <a:buFont typeface="Arial" panose="020B0604020202020204" pitchFamily="34" charset="0"/>
              <a:buChar char="•"/>
            </a:pPr>
            <a:r>
              <a:rPr lang="en-US" b="1" dirty="0"/>
              <a:t>Review your roster quarterly. </a:t>
            </a:r>
            <a:r>
              <a:rPr lang="en-US" b="0" dirty="0"/>
              <a:t>There is no limit to the number of individuals a member institution can add to their roster.</a:t>
            </a:r>
            <a:endParaRPr lang="en-US" b="1" dirty="0"/>
          </a:p>
          <a:p>
            <a:pPr marL="171450" indent="-171450">
              <a:spcAft>
                <a:spcPts val="600"/>
              </a:spcAft>
              <a:buFont typeface="Arial" panose="020B0604020202020204" pitchFamily="34" charset="0"/>
              <a:buChar char="•"/>
            </a:pPr>
            <a:endParaRPr lang="en-US" b="1" dirty="0"/>
          </a:p>
          <a:p>
            <a:pPr marL="171450" indent="-171450">
              <a:spcAft>
                <a:spcPts val="600"/>
              </a:spcAft>
              <a:buFont typeface="Arial" panose="020B0604020202020204" pitchFamily="34" charset="0"/>
              <a:buChar char="•"/>
            </a:pPr>
            <a:r>
              <a:rPr lang="en-US" b="0" dirty="0"/>
              <a:t>To manage your organization’s roster as a Primary Contact, CHRO or Company Manager, scroll to the “Organizations” section of your personal CUPA-HR profile. Select “Organization Profile”.</a:t>
            </a:r>
          </a:p>
          <a:p>
            <a:pPr marL="171450" indent="-171450">
              <a:spcAft>
                <a:spcPts val="600"/>
              </a:spcAft>
              <a:buFont typeface="Arial" panose="020B0604020202020204" pitchFamily="34" charset="0"/>
              <a:buChar char="•"/>
            </a:pPr>
            <a:endParaRPr lang="en-US" b="0" dirty="0"/>
          </a:p>
          <a:p>
            <a:pPr marL="171450" indent="-171450">
              <a:spcAft>
                <a:spcPts val="600"/>
              </a:spcAft>
              <a:buFont typeface="Arial" panose="020B0604020202020204" pitchFamily="34" charset="0"/>
              <a:buChar char="•"/>
            </a:pPr>
            <a:r>
              <a:rPr lang="en-US" dirty="0"/>
              <a:t>On the Organizational Snapshot page, select “Manage Roster”.</a:t>
            </a:r>
          </a:p>
          <a:p>
            <a:pPr marL="171450" indent="-171450">
              <a:spcAft>
                <a:spcPts val="600"/>
              </a:spcAft>
              <a:buFont typeface="Arial" panose="020B0604020202020204" pitchFamily="34" charset="0"/>
              <a:buChar char="•"/>
            </a:pPr>
            <a:endParaRPr lang="en-US" dirty="0"/>
          </a:p>
          <a:p>
            <a:pPr marL="171450" indent="-171450">
              <a:spcAft>
                <a:spcPts val="600"/>
              </a:spcAft>
              <a:buFont typeface="Arial" panose="020B0604020202020204" pitchFamily="34" charset="0"/>
              <a:buChar char="•"/>
            </a:pPr>
            <a:r>
              <a:rPr lang="en-US" b="1" dirty="0"/>
              <a:t>First!!! </a:t>
            </a:r>
            <a:r>
              <a:rPr lang="en-US" dirty="0"/>
              <a:t>Search for the individual you’d like to add. Your new colleague may have already affiliated themselves with the organization.</a:t>
            </a:r>
          </a:p>
        </p:txBody>
      </p:sp>
      <p:sp>
        <p:nvSpPr>
          <p:cNvPr id="4" name="Slide Number Placeholder 3">
            <a:extLst>
              <a:ext uri="{FF2B5EF4-FFF2-40B4-BE49-F238E27FC236}">
                <a16:creationId xmlns:a16="http://schemas.microsoft.com/office/drawing/2014/main" id="{181B2D70-3B07-C8CD-DCF9-FCBB2D972C60}"/>
              </a:ext>
            </a:extLst>
          </p:cNvPr>
          <p:cNvSpPr>
            <a:spLocks noGrp="1"/>
          </p:cNvSpPr>
          <p:nvPr>
            <p:ph type="sldNum" sz="quarter" idx="5"/>
          </p:nvPr>
        </p:nvSpPr>
        <p:spPr/>
        <p:txBody>
          <a:bodyPr/>
          <a:lstStyle/>
          <a:p>
            <a:fld id="{4FF10149-9437-4E4B-9E9F-9126BE332B1D}" type="slidenum">
              <a:rPr lang="en-US" smtClean="0"/>
              <a:t>9</a:t>
            </a:fld>
            <a:endParaRPr lang="en-US" dirty="0"/>
          </a:p>
        </p:txBody>
      </p:sp>
    </p:spTree>
    <p:extLst>
      <p:ext uri="{BB962C8B-B14F-4D97-AF65-F5344CB8AC3E}">
        <p14:creationId xmlns:p14="http://schemas.microsoft.com/office/powerpoint/2010/main" val="163886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4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871200" cy="1470025"/>
          </a:xfrm>
        </p:spPr>
        <p:txBody>
          <a:bodyPr/>
          <a:lstStyle>
            <a:lvl1pPr>
              <a:defRPr b="1">
                <a:solidFill>
                  <a:srgbClr val="0069B5"/>
                </a:solidFill>
                <a:latin typeface="Avenir LT Std 65 Medium"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6B1B4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9131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304800"/>
            <a:ext cx="10871200" cy="1143000"/>
          </a:xfrm>
        </p:spPr>
        <p:txBody>
          <a:bodyPr/>
          <a:lstStyle>
            <a:lvl1pPr>
              <a:defRPr b="1">
                <a:solidFill>
                  <a:srgbClr val="0069B5"/>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016000" y="1594644"/>
            <a:ext cx="10972800" cy="4577556"/>
          </a:xfrm>
        </p:spPr>
        <p:txBody>
          <a:bodyPr/>
          <a:lstStyle>
            <a:lvl1pPr>
              <a:defRPr>
                <a:solidFill>
                  <a:srgbClr val="6B1B41"/>
                </a:solidFill>
                <a:latin typeface="+mn-lt"/>
              </a:defRPr>
            </a:lvl1pPr>
            <a:lvl2pPr>
              <a:defRPr>
                <a:solidFill>
                  <a:srgbClr val="6B1B41"/>
                </a:solidFill>
                <a:latin typeface="+mn-lt"/>
              </a:defRPr>
            </a:lvl2pPr>
            <a:lvl3pPr>
              <a:defRPr>
                <a:solidFill>
                  <a:srgbClr val="6B1B41"/>
                </a:solidFill>
                <a:latin typeface="+mn-lt"/>
              </a:defRPr>
            </a:lvl3pPr>
            <a:lvl4pPr>
              <a:defRPr>
                <a:solidFill>
                  <a:srgbClr val="6B1B41"/>
                </a:solidFill>
                <a:latin typeface="+mn-lt"/>
              </a:defRPr>
            </a:lvl4pPr>
            <a:lvl5pPr>
              <a:defRPr>
                <a:solidFill>
                  <a:srgbClr val="6B1B4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2792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69B5"/>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6B1B4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7070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28600"/>
            <a:ext cx="10972800" cy="1143000"/>
          </a:xfrm>
        </p:spPr>
        <p:txBody>
          <a:bodyPr/>
          <a:lstStyle>
            <a:lvl1pPr>
              <a:defRPr b="1">
                <a:solidFill>
                  <a:srgbClr val="0069B5"/>
                </a:solidFill>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1016000" y="1524001"/>
            <a:ext cx="5384800" cy="3078163"/>
          </a:xfrm>
        </p:spPr>
        <p:txBody>
          <a:bodyPr/>
          <a:lstStyle>
            <a:lvl1pPr>
              <a:defRPr sz="2800">
                <a:solidFill>
                  <a:srgbClr val="6B1B41"/>
                </a:solidFill>
                <a:latin typeface="+mn-lt"/>
              </a:defRPr>
            </a:lvl1pPr>
            <a:lvl2pPr>
              <a:defRPr sz="2400">
                <a:solidFill>
                  <a:srgbClr val="6B1B41"/>
                </a:solidFill>
                <a:latin typeface="+mn-lt"/>
              </a:defRPr>
            </a:lvl2pPr>
            <a:lvl3pPr>
              <a:defRPr sz="2000">
                <a:solidFill>
                  <a:srgbClr val="6B1B41"/>
                </a:solidFill>
                <a:latin typeface="+mn-lt"/>
              </a:defRPr>
            </a:lvl3pPr>
            <a:lvl4pPr>
              <a:defRPr sz="1800">
                <a:solidFill>
                  <a:srgbClr val="6B1B41"/>
                </a:solidFill>
                <a:latin typeface="+mn-lt"/>
              </a:defRPr>
            </a:lvl4pPr>
            <a:lvl5pPr>
              <a:defRPr sz="1800">
                <a:solidFill>
                  <a:srgbClr val="6B1B41"/>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4000" y="1524001"/>
            <a:ext cx="5384800" cy="3078163"/>
          </a:xfrm>
        </p:spPr>
        <p:txBody>
          <a:bodyPr/>
          <a:lstStyle>
            <a:lvl1pPr>
              <a:defRPr sz="2800">
                <a:solidFill>
                  <a:srgbClr val="6B1B41"/>
                </a:solidFill>
                <a:latin typeface="+mn-lt"/>
              </a:defRPr>
            </a:lvl1pPr>
            <a:lvl2pPr>
              <a:defRPr sz="2400">
                <a:solidFill>
                  <a:srgbClr val="6B1B41"/>
                </a:solidFill>
                <a:latin typeface="+mn-lt"/>
              </a:defRPr>
            </a:lvl2pPr>
            <a:lvl3pPr>
              <a:defRPr sz="2000">
                <a:solidFill>
                  <a:srgbClr val="6B1B41"/>
                </a:solidFill>
                <a:latin typeface="+mn-lt"/>
              </a:defRPr>
            </a:lvl3pPr>
            <a:lvl4pPr>
              <a:defRPr sz="1800">
                <a:solidFill>
                  <a:srgbClr val="6B1B41"/>
                </a:solidFill>
                <a:latin typeface="+mn-lt"/>
              </a:defRPr>
            </a:lvl4pPr>
            <a:lvl5pPr>
              <a:defRPr sz="1800">
                <a:solidFill>
                  <a:srgbClr val="6B1B41"/>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6005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972800" cy="990600"/>
          </a:xfrm>
        </p:spPr>
        <p:txBody>
          <a:bodyPr/>
          <a:lstStyle>
            <a:lvl1pPr>
              <a:defRPr b="1">
                <a:solidFill>
                  <a:srgbClr val="0069B5"/>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1011767" y="1874838"/>
            <a:ext cx="5386917" cy="639762"/>
          </a:xfrm>
        </p:spPr>
        <p:txBody>
          <a:bodyPr anchor="b"/>
          <a:lstStyle>
            <a:lvl1pPr marL="0" indent="0">
              <a:buNone/>
              <a:defRPr sz="2400" b="0">
                <a:solidFill>
                  <a:srgbClr val="0069B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11767" y="2636838"/>
            <a:ext cx="5386917" cy="2773363"/>
          </a:xfrm>
        </p:spPr>
        <p:txBody>
          <a:bodyPr/>
          <a:lstStyle>
            <a:lvl1pPr>
              <a:defRPr sz="2400">
                <a:solidFill>
                  <a:srgbClr val="6B1B41"/>
                </a:solidFill>
                <a:latin typeface="+mn-lt"/>
              </a:defRPr>
            </a:lvl1pPr>
            <a:lvl2pPr>
              <a:defRPr sz="2000">
                <a:solidFill>
                  <a:srgbClr val="6B1B41"/>
                </a:solidFill>
                <a:latin typeface="+mn-lt"/>
              </a:defRPr>
            </a:lvl2pPr>
            <a:lvl3pPr>
              <a:defRPr sz="1800">
                <a:solidFill>
                  <a:srgbClr val="6B1B41"/>
                </a:solidFill>
                <a:latin typeface="+mn-lt"/>
              </a:defRPr>
            </a:lvl3pPr>
            <a:lvl4pPr>
              <a:defRPr sz="1600">
                <a:solidFill>
                  <a:srgbClr val="6B1B41"/>
                </a:solidFill>
                <a:latin typeface="+mn-lt"/>
              </a:defRPr>
            </a:lvl4pPr>
            <a:lvl5pPr>
              <a:defRPr sz="1600">
                <a:solidFill>
                  <a:srgbClr val="6B1B41"/>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99768" y="1874838"/>
            <a:ext cx="5389033" cy="639762"/>
          </a:xfrm>
        </p:spPr>
        <p:txBody>
          <a:bodyPr anchor="b"/>
          <a:lstStyle>
            <a:lvl1pPr marL="0" indent="0">
              <a:buNone/>
              <a:defRPr sz="2400" b="0">
                <a:solidFill>
                  <a:srgbClr val="0069B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534" y="2636838"/>
            <a:ext cx="5389033" cy="2773363"/>
          </a:xfrm>
        </p:spPr>
        <p:txBody>
          <a:bodyPr/>
          <a:lstStyle>
            <a:lvl1pPr>
              <a:defRPr sz="2400">
                <a:solidFill>
                  <a:srgbClr val="6B1B41"/>
                </a:solidFill>
                <a:latin typeface="+mn-lt"/>
              </a:defRPr>
            </a:lvl1pPr>
            <a:lvl2pPr>
              <a:defRPr sz="2000">
                <a:solidFill>
                  <a:srgbClr val="6B1B41"/>
                </a:solidFill>
                <a:latin typeface="+mn-lt"/>
              </a:defRPr>
            </a:lvl2pPr>
            <a:lvl3pPr>
              <a:defRPr sz="1800">
                <a:solidFill>
                  <a:srgbClr val="6B1B41"/>
                </a:solidFill>
                <a:latin typeface="+mn-lt"/>
              </a:defRPr>
            </a:lvl3pPr>
            <a:lvl4pPr>
              <a:defRPr sz="1600">
                <a:solidFill>
                  <a:srgbClr val="6B1B41"/>
                </a:solidFill>
                <a:latin typeface="+mn-lt"/>
              </a:defRPr>
            </a:lvl4pPr>
            <a:lvl5pPr>
              <a:defRPr sz="1600">
                <a:solidFill>
                  <a:srgbClr val="6B1B41"/>
                </a:solidFill>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1866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1277600" cy="1143000"/>
          </a:xfrm>
        </p:spPr>
        <p:txBody>
          <a:bodyPr/>
          <a:lstStyle>
            <a:lvl1pPr>
              <a:defRPr b="1">
                <a:solidFill>
                  <a:srgbClr val="0069B5"/>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68032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254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25601" y="274637"/>
            <a:ext cx="4011084" cy="1162050"/>
          </a:xfrm>
        </p:spPr>
        <p:txBody>
          <a:bodyPr anchor="b"/>
          <a:lstStyle>
            <a:lvl1pPr algn="l">
              <a:defRPr sz="2000" b="0">
                <a:solidFill>
                  <a:srgbClr val="0069B5"/>
                </a:solidFill>
              </a:defRPr>
            </a:lvl1pPr>
          </a:lstStyle>
          <a:p>
            <a:r>
              <a:rPr lang="en-US"/>
              <a:t>Click to edit Master title style</a:t>
            </a:r>
            <a:endParaRPr lang="en-US" dirty="0"/>
          </a:p>
        </p:txBody>
      </p:sp>
      <p:sp>
        <p:nvSpPr>
          <p:cNvPr id="3" name="Content Placeholder 2"/>
          <p:cNvSpPr>
            <a:spLocks noGrp="1"/>
          </p:cNvSpPr>
          <p:nvPr>
            <p:ph idx="1"/>
          </p:nvPr>
        </p:nvSpPr>
        <p:spPr>
          <a:xfrm>
            <a:off x="5782733" y="274638"/>
            <a:ext cx="5494867" cy="4678363"/>
          </a:xfrm>
        </p:spPr>
        <p:txBody>
          <a:bodyPr/>
          <a:lstStyle>
            <a:lvl1pPr>
              <a:defRPr sz="3200">
                <a:solidFill>
                  <a:srgbClr val="6B1B41"/>
                </a:solidFill>
                <a:latin typeface="+mn-lt"/>
              </a:defRPr>
            </a:lvl1pPr>
            <a:lvl2pPr>
              <a:defRPr sz="2800">
                <a:solidFill>
                  <a:srgbClr val="6B1B41"/>
                </a:solidFill>
                <a:latin typeface="+mn-lt"/>
              </a:defRPr>
            </a:lvl2pPr>
            <a:lvl3pPr>
              <a:defRPr sz="2400">
                <a:solidFill>
                  <a:srgbClr val="6B1B41"/>
                </a:solidFill>
                <a:latin typeface="+mn-lt"/>
              </a:defRPr>
            </a:lvl3pPr>
            <a:lvl4pPr>
              <a:defRPr sz="2000">
                <a:solidFill>
                  <a:srgbClr val="6B1B41"/>
                </a:solidFill>
                <a:latin typeface="+mn-lt"/>
              </a:defRPr>
            </a:lvl4pPr>
            <a:lvl5pPr>
              <a:defRPr sz="2000">
                <a:solidFill>
                  <a:srgbClr val="6B1B41"/>
                </a:solidFill>
                <a:latin typeface="+mn-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25601" y="1493838"/>
            <a:ext cx="4011084" cy="3459163"/>
          </a:xfrm>
        </p:spPr>
        <p:txBody>
          <a:bodyPr/>
          <a:lstStyle>
            <a:lvl1pPr marL="0" indent="0">
              <a:buNone/>
              <a:defRPr sz="1400">
                <a:solidFill>
                  <a:srgbClr val="6B1B4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7848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69B5"/>
                </a:solidFill>
                <a:latin typeface="+mj-lt"/>
              </a:defRPr>
            </a:lvl1pPr>
          </a:lstStyle>
          <a:p>
            <a:r>
              <a:rPr lang="en-US"/>
              <a:t>Click to edit Master title style</a:t>
            </a:r>
            <a:endParaRPr lang="en-US" dirty="0"/>
          </a:p>
        </p:txBody>
      </p:sp>
      <p:sp>
        <p:nvSpPr>
          <p:cNvPr id="3" name="Picture Placeholder 2"/>
          <p:cNvSpPr>
            <a:spLocks noGrp="1"/>
          </p:cNvSpPr>
          <p:nvPr>
            <p:ph type="pic" idx="1"/>
          </p:nvPr>
        </p:nvSpPr>
        <p:spPr>
          <a:xfrm>
            <a:off x="2389717" y="1600200"/>
            <a:ext cx="7315200" cy="31273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6B1B4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8200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3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09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2" name="Title 21"/>
          <p:cNvSpPr>
            <a:spLocks noGrp="1"/>
          </p:cNvSpPr>
          <p:nvPr>
            <p:ph type="title" hasCustomPrompt="1"/>
          </p:nvPr>
        </p:nvSpPr>
        <p:spPr/>
        <p:txBody>
          <a:bodyPr anchor="t" anchorCtr="0"/>
          <a:lstStyle/>
          <a:p>
            <a:r>
              <a:rPr lang="en-US" dirty="0"/>
              <a:t>Heading 1 (Title Case)</a:t>
            </a:r>
          </a:p>
        </p:txBody>
      </p:sp>
      <p:sp>
        <p:nvSpPr>
          <p:cNvPr id="3" name="Text Placeholder 2"/>
          <p:cNvSpPr>
            <a:spLocks noGrp="1"/>
          </p:cNvSpPr>
          <p:nvPr>
            <p:ph type="body" sz="quarter" idx="11" hasCustomPrompt="1"/>
          </p:nvPr>
        </p:nvSpPr>
        <p:spPr>
          <a:xfrm>
            <a:off x="236989" y="1565364"/>
            <a:ext cx="11811000" cy="4800600"/>
          </a:xfrm>
        </p:spPr>
        <p:txBody>
          <a:bodyPr/>
          <a:lstStyle>
            <a:lvl1pPr>
              <a:defRPr baseline="0"/>
            </a:lvl1pPr>
          </a:lstStyle>
          <a:p>
            <a:pPr lvl="0"/>
            <a:r>
              <a:rPr lang="en-US" dirty="0"/>
              <a:t>Add text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150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AF5A9-A4B8-C31B-F2D9-4D28504D41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ADF1A9-217C-4C2E-AB43-C2D6A3814F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C7623-34F1-C113-02E5-8359679749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675AB-C632-EF2F-A72E-91FBCEF0B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769492-A206-F0EC-E799-D1272A055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F2EDDE-AC60-8F8E-D6CB-3DCAF75689A5}"/>
              </a:ext>
            </a:extLst>
          </p:cNvPr>
          <p:cNvSpPr>
            <a:spLocks noGrp="1"/>
          </p:cNvSpPr>
          <p:nvPr>
            <p:ph type="dt" sz="half" idx="10"/>
          </p:nvPr>
        </p:nvSpPr>
        <p:spPr/>
        <p:txBody>
          <a:bodyPr/>
          <a:lstStyle/>
          <a:p>
            <a:fld id="{147220D7-A4B5-40B3-8600-0AA54F31E182}" type="datetimeFigureOut">
              <a:rPr lang="en-US" smtClean="0"/>
              <a:t>2/24/2026</a:t>
            </a:fld>
            <a:endParaRPr lang="en-US" dirty="0"/>
          </a:p>
        </p:txBody>
      </p:sp>
      <p:sp>
        <p:nvSpPr>
          <p:cNvPr id="8" name="Footer Placeholder 7">
            <a:extLst>
              <a:ext uri="{FF2B5EF4-FFF2-40B4-BE49-F238E27FC236}">
                <a16:creationId xmlns:a16="http://schemas.microsoft.com/office/drawing/2014/main" id="{987F52EC-EA14-0D44-785C-2D568006AFD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D24236A-0BC7-E3DD-DC8F-95D73D8DE985}"/>
              </a:ext>
            </a:extLst>
          </p:cNvPr>
          <p:cNvSpPr>
            <a:spLocks noGrp="1"/>
          </p:cNvSpPr>
          <p:nvPr>
            <p:ph type="sldNum" sz="quarter" idx="12"/>
          </p:nvPr>
        </p:nvSpPr>
        <p:spPr/>
        <p:txBody>
          <a:bodyPr/>
          <a:lstStyle/>
          <a:p>
            <a:fld id="{1B1C0739-695D-4A4B-9729-92177A9644FC}" type="slidenum">
              <a:rPr lang="en-US" smtClean="0"/>
              <a:t>‹#›</a:t>
            </a:fld>
            <a:endParaRPr lang="en-US" dirty="0"/>
          </a:p>
        </p:txBody>
      </p:sp>
    </p:spTree>
    <p:extLst>
      <p:ext uri="{BB962C8B-B14F-4D97-AF65-F5344CB8AC3E}">
        <p14:creationId xmlns:p14="http://schemas.microsoft.com/office/powerpoint/2010/main" val="178252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670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56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065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8679-666C-4416-813D-6F45EEF38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9D3FBC-71A2-42A3-814A-C9449B94B5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2A91B2-6866-4A23-A866-7563FB2219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2/24/2026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DDDE3B-E94E-450D-B56D-A9F715F61F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D3C0E8-3EC5-4B5E-86A8-977FE8640F8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5503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jpg"/><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55472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6" r:id="rId4"/>
    <p:sldLayoutId id="214748368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98155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EA4C6-09A1-4265-B52D-ECB4EDCA1029}" type="datetime1">
              <a:rPr lang="en-US" smtClean="0"/>
              <a:pPr/>
              <a:t>2/24/2026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Session #</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A75DD-2D4F-4D8F-9399-930DFEBEC1E6}" type="slidenum">
              <a:rPr lang="en-US" smtClean="0"/>
              <a:pPr/>
              <a:t>‹#›</a:t>
            </a:fld>
            <a:endParaRPr lang="en-US" dirty="0"/>
          </a:p>
        </p:txBody>
      </p:sp>
    </p:spTree>
    <p:extLst>
      <p:ext uri="{BB962C8B-B14F-4D97-AF65-F5344CB8AC3E}">
        <p14:creationId xmlns:p14="http://schemas.microsoft.com/office/powerpoint/2010/main" val="88600206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jpeg"/><Relationship Id="rId26" Type="http://schemas.openxmlformats.org/officeDocument/2006/relationships/image" Target="../media/image70.jpeg"/><Relationship Id="rId39" Type="http://schemas.openxmlformats.org/officeDocument/2006/relationships/image" Target="../media/image83.png"/><Relationship Id="rId21" Type="http://schemas.openxmlformats.org/officeDocument/2006/relationships/image" Target="../media/image65.png"/><Relationship Id="rId34" Type="http://schemas.openxmlformats.org/officeDocument/2006/relationships/image" Target="../media/image78.png"/><Relationship Id="rId42" Type="http://schemas.openxmlformats.org/officeDocument/2006/relationships/image" Target="../media/image86.png"/><Relationship Id="rId7" Type="http://schemas.openxmlformats.org/officeDocument/2006/relationships/image" Target="../media/image51.jpeg"/><Relationship Id="rId2" Type="http://schemas.openxmlformats.org/officeDocument/2006/relationships/notesSlide" Target="../notesSlides/notesSlide21.xml"/><Relationship Id="rId16" Type="http://schemas.openxmlformats.org/officeDocument/2006/relationships/image" Target="../media/image60.jpeg"/><Relationship Id="rId20" Type="http://schemas.openxmlformats.org/officeDocument/2006/relationships/image" Target="../media/image64.jpg"/><Relationship Id="rId29" Type="http://schemas.openxmlformats.org/officeDocument/2006/relationships/image" Target="../media/image73.gif"/><Relationship Id="rId41" Type="http://schemas.openxmlformats.org/officeDocument/2006/relationships/image" Target="../media/image85.PNG"/><Relationship Id="rId1" Type="http://schemas.openxmlformats.org/officeDocument/2006/relationships/slideLayout" Target="../slideLayouts/slideLayout11.xml"/><Relationship Id="rId6" Type="http://schemas.openxmlformats.org/officeDocument/2006/relationships/image" Target="../media/image50.jpeg"/><Relationship Id="rId11" Type="http://schemas.openxmlformats.org/officeDocument/2006/relationships/image" Target="../media/image55.gif"/><Relationship Id="rId24" Type="http://schemas.openxmlformats.org/officeDocument/2006/relationships/image" Target="../media/image68.jpeg"/><Relationship Id="rId32" Type="http://schemas.openxmlformats.org/officeDocument/2006/relationships/image" Target="../media/image76.jpeg"/><Relationship Id="rId37" Type="http://schemas.openxmlformats.org/officeDocument/2006/relationships/image" Target="../media/image81.png"/><Relationship Id="rId40" Type="http://schemas.openxmlformats.org/officeDocument/2006/relationships/image" Target="../media/image84.png"/><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7.jpeg"/><Relationship Id="rId28" Type="http://schemas.openxmlformats.org/officeDocument/2006/relationships/image" Target="../media/image72.jpeg"/><Relationship Id="rId36" Type="http://schemas.openxmlformats.org/officeDocument/2006/relationships/image" Target="../media/image80.png"/><Relationship Id="rId10" Type="http://schemas.openxmlformats.org/officeDocument/2006/relationships/image" Target="../media/image54.jpeg"/><Relationship Id="rId19" Type="http://schemas.openxmlformats.org/officeDocument/2006/relationships/image" Target="../media/image63.jpeg"/><Relationship Id="rId31" Type="http://schemas.openxmlformats.org/officeDocument/2006/relationships/image" Target="../media/image75.jp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6.jpeg"/><Relationship Id="rId27" Type="http://schemas.openxmlformats.org/officeDocument/2006/relationships/image" Target="../media/image71.jpeg"/><Relationship Id="rId30" Type="http://schemas.openxmlformats.org/officeDocument/2006/relationships/image" Target="../media/image74.jpeg"/><Relationship Id="rId35" Type="http://schemas.openxmlformats.org/officeDocument/2006/relationships/image" Target="../media/image79.png"/><Relationship Id="rId43" Type="http://schemas.openxmlformats.org/officeDocument/2006/relationships/image" Target="../media/image87.jpeg"/><Relationship Id="rId8" Type="http://schemas.openxmlformats.org/officeDocument/2006/relationships/image" Target="../media/image52.jpeg"/><Relationship Id="rId3" Type="http://schemas.openxmlformats.org/officeDocument/2006/relationships/image" Target="../media/image47.jpeg"/><Relationship Id="rId12" Type="http://schemas.openxmlformats.org/officeDocument/2006/relationships/image" Target="../media/image56.jpeg"/><Relationship Id="rId17" Type="http://schemas.openxmlformats.org/officeDocument/2006/relationships/image" Target="../media/image61.jpeg"/><Relationship Id="rId25" Type="http://schemas.openxmlformats.org/officeDocument/2006/relationships/image" Target="../media/image69.jpeg"/><Relationship Id="rId33" Type="http://schemas.openxmlformats.org/officeDocument/2006/relationships/image" Target="../media/image77.jpeg"/><Relationship Id="rId38" Type="http://schemas.openxmlformats.org/officeDocument/2006/relationships/image" Target="../media/image82.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419600" y="2217708"/>
            <a:ext cx="7391400" cy="2422585"/>
          </a:xfrm>
        </p:spPr>
        <p:txBody>
          <a:bodyPr>
            <a:normAutofit/>
          </a:bodyPr>
          <a:lstStyle/>
          <a:p>
            <a:r>
              <a:rPr lang="en-US" sz="6000" b="1" dirty="0">
                <a:solidFill>
                  <a:schemeClr val="bg1"/>
                </a:solidFill>
                <a:latin typeface="Arial" panose="020B0604020202020204" pitchFamily="34" charset="0"/>
                <a:cs typeface="Arial" panose="020B0604020202020204" pitchFamily="34" charset="0"/>
              </a:rPr>
              <a:t>We Are </a:t>
            </a:r>
          </a:p>
          <a:p>
            <a:r>
              <a:rPr lang="en-US" sz="6000" b="1" dirty="0">
                <a:solidFill>
                  <a:schemeClr val="bg1"/>
                </a:solidFill>
                <a:latin typeface="Arial" panose="020B0604020202020204" pitchFamily="34" charset="0"/>
                <a:cs typeface="Arial" panose="020B0604020202020204" pitchFamily="34" charset="0"/>
              </a:rPr>
              <a:t>Higher Ed HR</a:t>
            </a:r>
            <a:endParaRPr lang="en-US" sz="60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DA56E-F662-1D30-11BD-5ACE88ABB8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B9F04-D0D8-034F-36B5-3475DEC7A421}"/>
              </a:ext>
            </a:extLst>
          </p:cNvPr>
          <p:cNvSpPr>
            <a:spLocks noGrp="1"/>
          </p:cNvSpPr>
          <p:nvPr>
            <p:ph type="title"/>
          </p:nvPr>
        </p:nvSpPr>
        <p:spPr>
          <a:xfrm>
            <a:off x="0" y="304800"/>
            <a:ext cx="12192000" cy="1143000"/>
          </a:xfrm>
        </p:spPr>
        <p:txBody>
          <a:bodyPr>
            <a:normAutofit/>
          </a:bodyPr>
          <a:lstStyle/>
          <a:p>
            <a:r>
              <a:rPr lang="en-US" dirty="0"/>
              <a:t>Membership Basics</a:t>
            </a:r>
          </a:p>
        </p:txBody>
      </p:sp>
      <p:sp>
        <p:nvSpPr>
          <p:cNvPr id="3" name="Content Placeholder 2">
            <a:extLst>
              <a:ext uri="{FF2B5EF4-FFF2-40B4-BE49-F238E27FC236}">
                <a16:creationId xmlns:a16="http://schemas.microsoft.com/office/drawing/2014/main" id="{B2B898A1-2B59-8C6F-DC57-A488ACCEACDD}"/>
              </a:ext>
            </a:extLst>
          </p:cNvPr>
          <p:cNvSpPr>
            <a:spLocks noGrp="1"/>
          </p:cNvSpPr>
          <p:nvPr>
            <p:ph idx="1"/>
          </p:nvPr>
        </p:nvSpPr>
        <p:spPr/>
        <p:txBody>
          <a:bodyPr/>
          <a:lstStyle/>
          <a:p>
            <a:r>
              <a:rPr lang="en-US" dirty="0"/>
              <a:t>Roster Management</a:t>
            </a:r>
          </a:p>
          <a:p>
            <a:pPr lvl="1"/>
            <a:r>
              <a:rPr lang="en-US" dirty="0"/>
              <a:t>Add Individuals</a:t>
            </a:r>
          </a:p>
          <a:p>
            <a:pPr lvl="1"/>
            <a:endParaRPr lang="en-US" dirty="0"/>
          </a:p>
        </p:txBody>
      </p:sp>
      <p:pic>
        <p:nvPicPr>
          <p:cNvPr id="6" name="Picture 5">
            <a:extLst>
              <a:ext uri="{FF2B5EF4-FFF2-40B4-BE49-F238E27FC236}">
                <a16:creationId xmlns:a16="http://schemas.microsoft.com/office/drawing/2014/main" id="{4FEA9BD6-E0B7-94AB-3DDF-6B72E18C90B1}"/>
              </a:ext>
            </a:extLst>
          </p:cNvPr>
          <p:cNvPicPr>
            <a:picLocks noChangeAspect="1"/>
          </p:cNvPicPr>
          <p:nvPr/>
        </p:nvPicPr>
        <p:blipFill>
          <a:blip r:embed="rId3"/>
          <a:srcRect l="36385" t="22008" r="36250" b="18605"/>
          <a:stretch>
            <a:fillRect/>
          </a:stretch>
        </p:blipFill>
        <p:spPr>
          <a:xfrm>
            <a:off x="1159211" y="3076832"/>
            <a:ext cx="2980220" cy="3476368"/>
          </a:xfrm>
          <a:prstGeom prst="rect">
            <a:avLst/>
          </a:prstGeom>
        </p:spPr>
      </p:pic>
      <p:pic>
        <p:nvPicPr>
          <p:cNvPr id="22" name="Picture 21">
            <a:extLst>
              <a:ext uri="{FF2B5EF4-FFF2-40B4-BE49-F238E27FC236}">
                <a16:creationId xmlns:a16="http://schemas.microsoft.com/office/drawing/2014/main" id="{C7C6A434-27F2-7ED6-691D-BAD4F947FE3A}"/>
              </a:ext>
            </a:extLst>
          </p:cNvPr>
          <p:cNvPicPr>
            <a:picLocks noChangeAspect="1"/>
          </p:cNvPicPr>
          <p:nvPr/>
        </p:nvPicPr>
        <p:blipFill>
          <a:blip r:embed="rId4"/>
          <a:srcRect l="36182" t="36706" r="36250" b="502"/>
          <a:stretch>
            <a:fillRect/>
          </a:stretch>
        </p:blipFill>
        <p:spPr>
          <a:xfrm>
            <a:off x="4683878" y="2891481"/>
            <a:ext cx="3088522" cy="3781168"/>
          </a:xfrm>
          <a:prstGeom prst="rect">
            <a:avLst/>
          </a:prstGeom>
        </p:spPr>
      </p:pic>
      <p:sp>
        <p:nvSpPr>
          <p:cNvPr id="25" name="Arrow: Right 24">
            <a:extLst>
              <a:ext uri="{FF2B5EF4-FFF2-40B4-BE49-F238E27FC236}">
                <a16:creationId xmlns:a16="http://schemas.microsoft.com/office/drawing/2014/main" id="{210F3DA0-2622-9066-FDDC-CAAC415C622D}"/>
              </a:ext>
            </a:extLst>
          </p:cNvPr>
          <p:cNvSpPr/>
          <p:nvPr/>
        </p:nvSpPr>
        <p:spPr>
          <a:xfrm>
            <a:off x="3939524" y="4559644"/>
            <a:ext cx="944261" cy="22242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A03A847-4D80-9083-A2F7-F2C18C3A26EB}"/>
              </a:ext>
            </a:extLst>
          </p:cNvPr>
          <p:cNvSpPr txBox="1"/>
          <p:nvPr/>
        </p:nvSpPr>
        <p:spPr>
          <a:xfrm>
            <a:off x="7676455" y="4347688"/>
            <a:ext cx="944261" cy="646331"/>
          </a:xfrm>
          <a:prstGeom prst="rect">
            <a:avLst/>
          </a:prstGeom>
          <a:noFill/>
          <a:ln>
            <a:noFill/>
          </a:ln>
        </p:spPr>
        <p:txBody>
          <a:bodyPr wrap="square" rtlCol="0">
            <a:spAutoFit/>
          </a:bodyPr>
          <a:lstStyle/>
          <a:p>
            <a:r>
              <a:rPr lang="en-US" sz="3600" b="1" dirty="0">
                <a:solidFill>
                  <a:srgbClr val="FF0000"/>
                </a:solidFill>
              </a:rPr>
              <a:t>OR</a:t>
            </a:r>
          </a:p>
        </p:txBody>
      </p:sp>
      <p:pic>
        <p:nvPicPr>
          <p:cNvPr id="28" name="Picture 27">
            <a:extLst>
              <a:ext uri="{FF2B5EF4-FFF2-40B4-BE49-F238E27FC236}">
                <a16:creationId xmlns:a16="http://schemas.microsoft.com/office/drawing/2014/main" id="{F2384E6B-8159-9A37-E9D2-FA95B90AA166}"/>
              </a:ext>
            </a:extLst>
          </p:cNvPr>
          <p:cNvPicPr>
            <a:picLocks noChangeAspect="1"/>
          </p:cNvPicPr>
          <p:nvPr/>
        </p:nvPicPr>
        <p:blipFill>
          <a:blip r:embed="rId5"/>
          <a:srcRect l="36385" t="12571" r="36250" b="4651"/>
          <a:stretch>
            <a:fillRect/>
          </a:stretch>
        </p:blipFill>
        <p:spPr>
          <a:xfrm>
            <a:off x="8578335" y="1447800"/>
            <a:ext cx="2629467" cy="4275319"/>
          </a:xfrm>
          <a:prstGeom prst="rect">
            <a:avLst/>
          </a:prstGeom>
          <a:effectLst>
            <a:outerShdw blurRad="304800" dist="139700" dir="2700000" algn="tl" rotWithShape="0">
              <a:prstClr val="black">
                <a:alpha val="65000"/>
              </a:prstClr>
            </a:outerShdw>
          </a:effectLst>
        </p:spPr>
      </p:pic>
      <p:sp>
        <p:nvSpPr>
          <p:cNvPr id="29" name="Oval 28">
            <a:extLst>
              <a:ext uri="{FF2B5EF4-FFF2-40B4-BE49-F238E27FC236}">
                <a16:creationId xmlns:a16="http://schemas.microsoft.com/office/drawing/2014/main" id="{25C09DB0-DEA0-B89B-0841-7376F5968D28}"/>
              </a:ext>
            </a:extLst>
          </p:cNvPr>
          <p:cNvSpPr/>
          <p:nvPr/>
        </p:nvSpPr>
        <p:spPr>
          <a:xfrm>
            <a:off x="6746508" y="5720237"/>
            <a:ext cx="944261" cy="42830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A914663-0E51-0E76-38CD-257D943664B8}"/>
              </a:ext>
            </a:extLst>
          </p:cNvPr>
          <p:cNvSpPr/>
          <p:nvPr/>
        </p:nvSpPr>
        <p:spPr>
          <a:xfrm rot="10800000">
            <a:off x="7772400" y="6415302"/>
            <a:ext cx="944261" cy="22242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8898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B39E5-5FF5-F655-D8FC-64B2CA766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68344-225E-5E82-D120-FF72038374A8}"/>
              </a:ext>
            </a:extLst>
          </p:cNvPr>
          <p:cNvSpPr>
            <a:spLocks noGrp="1"/>
          </p:cNvSpPr>
          <p:nvPr>
            <p:ph type="title"/>
          </p:nvPr>
        </p:nvSpPr>
        <p:spPr>
          <a:xfrm>
            <a:off x="0" y="304800"/>
            <a:ext cx="12192000" cy="1143000"/>
          </a:xfrm>
        </p:spPr>
        <p:txBody>
          <a:bodyPr>
            <a:normAutofit/>
          </a:bodyPr>
          <a:lstStyle/>
          <a:p>
            <a:r>
              <a:rPr lang="en-US" dirty="0"/>
              <a:t>Membership Basics</a:t>
            </a:r>
          </a:p>
        </p:txBody>
      </p:sp>
      <p:sp>
        <p:nvSpPr>
          <p:cNvPr id="3" name="Content Placeholder 2">
            <a:extLst>
              <a:ext uri="{FF2B5EF4-FFF2-40B4-BE49-F238E27FC236}">
                <a16:creationId xmlns:a16="http://schemas.microsoft.com/office/drawing/2014/main" id="{7B95FF77-0368-0E0D-0724-CE7F48D7F01C}"/>
              </a:ext>
            </a:extLst>
          </p:cNvPr>
          <p:cNvSpPr>
            <a:spLocks noGrp="1"/>
          </p:cNvSpPr>
          <p:nvPr>
            <p:ph idx="1"/>
          </p:nvPr>
        </p:nvSpPr>
        <p:spPr/>
        <p:txBody>
          <a:bodyPr/>
          <a:lstStyle/>
          <a:p>
            <a:r>
              <a:rPr lang="en-US" dirty="0"/>
              <a:t>Roster Management</a:t>
            </a:r>
          </a:p>
          <a:p>
            <a:pPr lvl="1"/>
            <a:r>
              <a:rPr lang="en-US" dirty="0"/>
              <a:t>Remove Individuals</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b="1" dirty="0">
                <a:solidFill>
                  <a:srgbClr val="0D71B9"/>
                </a:solidFill>
              </a:rPr>
              <a:t>memberservice@cupahr.org</a:t>
            </a:r>
          </a:p>
        </p:txBody>
      </p:sp>
      <p:pic>
        <p:nvPicPr>
          <p:cNvPr id="5" name="Graphic 4" descr="Email with solid fill">
            <a:extLst>
              <a:ext uri="{FF2B5EF4-FFF2-40B4-BE49-F238E27FC236}">
                <a16:creationId xmlns:a16="http://schemas.microsoft.com/office/drawing/2014/main" id="{595244D7-72FA-3C9A-CE62-3E0223AA83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000" y="1792352"/>
            <a:ext cx="3668712" cy="3668712"/>
          </a:xfrm>
          <a:prstGeom prst="rect">
            <a:avLst/>
          </a:prstGeom>
        </p:spPr>
      </p:pic>
    </p:spTree>
    <p:extLst>
      <p:ext uri="{BB962C8B-B14F-4D97-AF65-F5344CB8AC3E}">
        <p14:creationId xmlns:p14="http://schemas.microsoft.com/office/powerpoint/2010/main" val="2462592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0" y="304800"/>
            <a:ext cx="12192000" cy="1143000"/>
          </a:xfrm>
        </p:spPr>
        <p:txBody>
          <a:bodyPr>
            <a:normAutofit/>
          </a:bodyPr>
          <a:lstStyle/>
          <a:p>
            <a:r>
              <a:rPr lang="en-US" dirty="0"/>
              <a:t>Member Discounts</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a:xfrm>
            <a:off x="927100" y="1594644"/>
            <a:ext cx="4660900" cy="4577556"/>
          </a:xfrm>
        </p:spPr>
        <p:txBody>
          <a:bodyPr/>
          <a:lstStyle/>
          <a:p>
            <a:r>
              <a:rPr lang="en-US" dirty="0"/>
              <a:t>$0 Members-Only Webinars!</a:t>
            </a:r>
          </a:p>
          <a:p>
            <a:r>
              <a:rPr lang="en-US" dirty="0"/>
              <a:t>Event Registration</a:t>
            </a:r>
          </a:p>
          <a:p>
            <a:r>
              <a:rPr lang="en-US" dirty="0"/>
              <a:t>DataOnDemand </a:t>
            </a:r>
            <a:r>
              <a:rPr lang="en-US" sz="2800" i="1" dirty="0"/>
              <a:t>(Compare your workforce data with that of hundreds of other higher ed institutions.)</a:t>
            </a:r>
          </a:p>
        </p:txBody>
      </p:sp>
      <p:pic>
        <p:nvPicPr>
          <p:cNvPr id="11" name="Picture 10" descr="A group of people sitting in chairs&#10;&#10;Description automatically generated">
            <a:extLst>
              <a:ext uri="{FF2B5EF4-FFF2-40B4-BE49-F238E27FC236}">
                <a16:creationId xmlns:a16="http://schemas.microsoft.com/office/drawing/2014/main" id="{8124E823-A709-45E8-974B-3882ECC2CB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3899" y="1594644"/>
            <a:ext cx="5837635" cy="3891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5524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p:txBody>
          <a:bodyPr>
            <a:normAutofit/>
          </a:bodyPr>
          <a:lstStyle/>
          <a:p>
            <a:r>
              <a:rPr lang="en-US" dirty="0"/>
              <a:t>Members-Only Resources</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p:txBody>
          <a:bodyPr/>
          <a:lstStyle/>
          <a:p>
            <a:r>
              <a:rPr lang="en-US" dirty="0"/>
              <a:t>CUPA-HR Connect – Online Community of Members</a:t>
            </a:r>
          </a:p>
          <a:p>
            <a:r>
              <a:rPr lang="en-US" dirty="0"/>
              <a:t>Research – Members-Only Cuts of the Data</a:t>
            </a:r>
          </a:p>
          <a:p>
            <a:r>
              <a:rPr lang="en-US" dirty="0"/>
              <a:t>HR Content, Toolkits and Job Description Index</a:t>
            </a:r>
          </a:p>
          <a:p>
            <a:r>
              <a:rPr lang="en-US" dirty="0"/>
              <a:t>HR-Focused Public Policy Alerts </a:t>
            </a:r>
          </a:p>
          <a:p>
            <a:pPr marL="0" indent="0">
              <a:buNone/>
            </a:pPr>
            <a:endParaRPr lang="en-US" dirty="0"/>
          </a:p>
        </p:txBody>
      </p:sp>
      <p:pic>
        <p:nvPicPr>
          <p:cNvPr id="9" name="Picture 8">
            <a:extLst>
              <a:ext uri="{FF2B5EF4-FFF2-40B4-BE49-F238E27FC236}">
                <a16:creationId xmlns:a16="http://schemas.microsoft.com/office/drawing/2014/main" id="{EE3F9ED1-2E65-41E2-A562-E55445A710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035"/>
          <a:stretch/>
        </p:blipFill>
        <p:spPr>
          <a:xfrm>
            <a:off x="4471494" y="4108820"/>
            <a:ext cx="3249012" cy="2444379"/>
          </a:xfrm>
          <a:prstGeom prst="rect">
            <a:avLst/>
          </a:prstGeom>
          <a:ln>
            <a:noFill/>
          </a:ln>
          <a:effectLst>
            <a:outerShdw blurRad="292100" dist="139700" dir="2700000" algn="tl" rotWithShape="0">
              <a:srgbClr val="333333">
                <a:alpha val="65000"/>
              </a:srgbClr>
            </a:outerShdw>
          </a:effectLst>
        </p:spPr>
      </p:pic>
      <p:pic>
        <p:nvPicPr>
          <p:cNvPr id="4" name="Google Shape;114;p13">
            <a:extLst>
              <a:ext uri="{FF2B5EF4-FFF2-40B4-BE49-F238E27FC236}">
                <a16:creationId xmlns:a16="http://schemas.microsoft.com/office/drawing/2014/main" id="{BBC1B271-6F57-D754-35A4-E90A26772354}"/>
              </a:ext>
            </a:extLst>
          </p:cNvPr>
          <p:cNvPicPr preferRelativeResize="0"/>
          <p:nvPr/>
        </p:nvPicPr>
        <p:blipFill rotWithShape="1">
          <a:blip r:embed="rId4">
            <a:alphaModFix/>
          </a:blip>
          <a:srcRect l="15625" t="12791" r="15625"/>
          <a:stretch/>
        </p:blipFill>
        <p:spPr>
          <a:xfrm>
            <a:off x="8203106" y="4108819"/>
            <a:ext cx="3249012" cy="2444379"/>
          </a:xfrm>
          <a:prstGeom prst="rect">
            <a:avLst/>
          </a:prstGeom>
          <a:noFill/>
          <a:ln>
            <a:noFill/>
          </a:ln>
          <a:effectLst>
            <a:outerShdw blurRad="292100" dist="139700" dir="2700000" algn="tl" rotWithShape="0">
              <a:srgbClr val="000000">
                <a:alpha val="65000"/>
              </a:srgbClr>
            </a:outerShdw>
          </a:effectLst>
        </p:spPr>
      </p:pic>
      <p:pic>
        <p:nvPicPr>
          <p:cNvPr id="7" name="Picture 6">
            <a:extLst>
              <a:ext uri="{FF2B5EF4-FFF2-40B4-BE49-F238E27FC236}">
                <a16:creationId xmlns:a16="http://schemas.microsoft.com/office/drawing/2014/main" id="{099A379F-035F-BEEE-B61D-87436F3D11E3}"/>
              </a:ext>
            </a:extLst>
          </p:cNvPr>
          <p:cNvPicPr>
            <a:picLocks noChangeAspect="1"/>
          </p:cNvPicPr>
          <p:nvPr/>
        </p:nvPicPr>
        <p:blipFill>
          <a:blip r:embed="rId5"/>
          <a:srcRect l="17392" t="15268" r="18044" b="3842"/>
          <a:stretch>
            <a:fillRect/>
          </a:stretch>
        </p:blipFill>
        <p:spPr>
          <a:xfrm>
            <a:off x="437312" y="4108819"/>
            <a:ext cx="3551582" cy="2391638"/>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747975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1003300" y="284383"/>
            <a:ext cx="10871200" cy="1143000"/>
          </a:xfrm>
        </p:spPr>
        <p:txBody>
          <a:bodyPr>
            <a:normAutofit/>
          </a:bodyPr>
          <a:lstStyle/>
          <a:p>
            <a:r>
              <a:rPr lang="en-US" dirty="0"/>
              <a:t>Members-Only Resources</a:t>
            </a:r>
          </a:p>
        </p:txBody>
      </p:sp>
      <p:grpSp>
        <p:nvGrpSpPr>
          <p:cNvPr id="9" name="Group 8">
            <a:extLst>
              <a:ext uri="{FF2B5EF4-FFF2-40B4-BE49-F238E27FC236}">
                <a16:creationId xmlns:a16="http://schemas.microsoft.com/office/drawing/2014/main" id="{81346B98-B2AC-4BCF-9D0C-8969E04F5C7F}"/>
              </a:ext>
            </a:extLst>
          </p:cNvPr>
          <p:cNvGrpSpPr/>
          <p:nvPr/>
        </p:nvGrpSpPr>
        <p:grpSpPr>
          <a:xfrm>
            <a:off x="201452" y="1326901"/>
            <a:ext cx="8081319" cy="1921640"/>
            <a:chOff x="2051222" y="1180301"/>
            <a:chExt cx="8081319" cy="1921640"/>
          </a:xfrm>
        </p:grpSpPr>
        <p:pic>
          <p:nvPicPr>
            <p:cNvPr id="4" name="Picture 3">
              <a:extLst>
                <a:ext uri="{FF2B5EF4-FFF2-40B4-BE49-F238E27FC236}">
                  <a16:creationId xmlns:a16="http://schemas.microsoft.com/office/drawing/2014/main" id="{ADA97493-77D0-7B2F-5C71-09FA3309B8E5}"/>
                </a:ext>
              </a:extLst>
            </p:cNvPr>
            <p:cNvPicPr>
              <a:picLocks noChangeAspect="1"/>
            </p:cNvPicPr>
            <p:nvPr/>
          </p:nvPicPr>
          <p:blipFill>
            <a:blip r:embed="rId3"/>
            <a:srcRect l="16773" t="12005" r="17146" b="58762"/>
            <a:stretch>
              <a:fillRect/>
            </a:stretch>
          </p:blipFill>
          <p:spPr>
            <a:xfrm>
              <a:off x="2051222" y="1180301"/>
              <a:ext cx="8081319" cy="1921640"/>
            </a:xfrm>
            <a:prstGeom prst="rect">
              <a:avLst/>
            </a:prstGeom>
            <a:effectLst>
              <a:outerShdw blurRad="292100" dist="139700" dir="2700000" algn="tl" rotWithShape="0">
                <a:prstClr val="black">
                  <a:alpha val="65000"/>
                </a:prstClr>
              </a:outerShdw>
            </a:effectLst>
          </p:spPr>
        </p:pic>
        <p:grpSp>
          <p:nvGrpSpPr>
            <p:cNvPr id="7" name="Group 6">
              <a:extLst>
                <a:ext uri="{FF2B5EF4-FFF2-40B4-BE49-F238E27FC236}">
                  <a16:creationId xmlns:a16="http://schemas.microsoft.com/office/drawing/2014/main" id="{AC8D6784-E9D5-481E-025B-35CD8EED400C}"/>
                </a:ext>
              </a:extLst>
            </p:cNvPr>
            <p:cNvGrpSpPr/>
            <p:nvPr/>
          </p:nvGrpSpPr>
          <p:grpSpPr>
            <a:xfrm>
              <a:off x="6042454" y="1222799"/>
              <a:ext cx="1902941" cy="1226013"/>
              <a:chOff x="6042454" y="1222799"/>
              <a:chExt cx="1902941" cy="1226013"/>
            </a:xfrm>
          </p:grpSpPr>
          <p:sp>
            <p:nvSpPr>
              <p:cNvPr id="5" name="Oval 4">
                <a:extLst>
                  <a:ext uri="{FF2B5EF4-FFF2-40B4-BE49-F238E27FC236}">
                    <a16:creationId xmlns:a16="http://schemas.microsoft.com/office/drawing/2014/main" id="{2A4EB9B5-419C-B173-C283-EA001E58EB3C}"/>
                  </a:ext>
                </a:extLst>
              </p:cNvPr>
              <p:cNvSpPr/>
              <p:nvPr/>
            </p:nvSpPr>
            <p:spPr>
              <a:xfrm>
                <a:off x="6562811" y="1222799"/>
                <a:ext cx="1382584" cy="385519"/>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2A3218F0-DBF6-1270-C944-51C8E7A72ABB}"/>
                  </a:ext>
                </a:extLst>
              </p:cNvPr>
              <p:cNvSpPr/>
              <p:nvPr/>
            </p:nvSpPr>
            <p:spPr>
              <a:xfrm>
                <a:off x="6042454" y="2080512"/>
                <a:ext cx="1244600" cy="3683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Group 24">
            <a:extLst>
              <a:ext uri="{FF2B5EF4-FFF2-40B4-BE49-F238E27FC236}">
                <a16:creationId xmlns:a16="http://schemas.microsoft.com/office/drawing/2014/main" id="{CD956950-6A6A-5785-30B9-9205821F3065}"/>
              </a:ext>
            </a:extLst>
          </p:cNvPr>
          <p:cNvGrpSpPr/>
          <p:nvPr/>
        </p:nvGrpSpPr>
        <p:grpSpPr>
          <a:xfrm>
            <a:off x="3982615" y="3067606"/>
            <a:ext cx="7933038" cy="1921640"/>
            <a:chOff x="-1494138" y="4453764"/>
            <a:chExt cx="7933038" cy="1921640"/>
          </a:xfrm>
        </p:grpSpPr>
        <p:pic>
          <p:nvPicPr>
            <p:cNvPr id="24" name="Picture 23">
              <a:extLst>
                <a:ext uri="{FF2B5EF4-FFF2-40B4-BE49-F238E27FC236}">
                  <a16:creationId xmlns:a16="http://schemas.microsoft.com/office/drawing/2014/main" id="{0C10C7AC-3333-AB01-B3AF-E17375186C25}"/>
                </a:ext>
              </a:extLst>
            </p:cNvPr>
            <p:cNvPicPr>
              <a:picLocks noChangeAspect="1"/>
            </p:cNvPicPr>
            <p:nvPr/>
          </p:nvPicPr>
          <p:blipFill>
            <a:blip r:embed="rId4"/>
            <a:srcRect l="17128" t="12984" r="17804" b="57692"/>
            <a:stretch>
              <a:fillRect/>
            </a:stretch>
          </p:blipFill>
          <p:spPr>
            <a:xfrm>
              <a:off x="-1494138" y="4453764"/>
              <a:ext cx="7933038" cy="1921640"/>
            </a:xfrm>
            <a:prstGeom prst="rect">
              <a:avLst/>
            </a:prstGeom>
            <a:effectLst>
              <a:outerShdw blurRad="292100" dist="139700" dir="2700000" algn="tl" rotWithShape="0">
                <a:prstClr val="black">
                  <a:alpha val="65000"/>
                </a:prstClr>
              </a:outerShdw>
            </a:effectLst>
          </p:spPr>
        </p:pic>
        <p:sp>
          <p:nvSpPr>
            <p:cNvPr id="18" name="Oval 17">
              <a:extLst>
                <a:ext uri="{FF2B5EF4-FFF2-40B4-BE49-F238E27FC236}">
                  <a16:creationId xmlns:a16="http://schemas.microsoft.com/office/drawing/2014/main" id="{51D0CECB-FE86-4D1A-A6D9-812F760592D9}"/>
                </a:ext>
              </a:extLst>
            </p:cNvPr>
            <p:cNvSpPr/>
            <p:nvPr/>
          </p:nvSpPr>
          <p:spPr>
            <a:xfrm>
              <a:off x="4028990" y="4920469"/>
              <a:ext cx="1244600" cy="77599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886E8B9-F715-4A06-86D3-D1526695C57B}"/>
                </a:ext>
              </a:extLst>
            </p:cNvPr>
            <p:cNvSpPr/>
            <p:nvPr/>
          </p:nvSpPr>
          <p:spPr>
            <a:xfrm>
              <a:off x="-241300" y="4453764"/>
              <a:ext cx="1130300" cy="3683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F807BBB3-2E30-32BF-7AA4-2FB081C72988}"/>
              </a:ext>
            </a:extLst>
          </p:cNvPr>
          <p:cNvGrpSpPr/>
          <p:nvPr/>
        </p:nvGrpSpPr>
        <p:grpSpPr>
          <a:xfrm>
            <a:off x="518984" y="4479394"/>
            <a:ext cx="7933038" cy="2150075"/>
            <a:chOff x="518984" y="4479394"/>
            <a:chExt cx="7933038" cy="2150075"/>
          </a:xfrm>
        </p:grpSpPr>
        <p:pic>
          <p:nvPicPr>
            <p:cNvPr id="27" name="Picture 26">
              <a:extLst>
                <a:ext uri="{FF2B5EF4-FFF2-40B4-BE49-F238E27FC236}">
                  <a16:creationId xmlns:a16="http://schemas.microsoft.com/office/drawing/2014/main" id="{3D894435-8721-CF7B-5CAF-5CD5C7794053}"/>
                </a:ext>
              </a:extLst>
            </p:cNvPr>
            <p:cNvPicPr>
              <a:picLocks noChangeAspect="1"/>
            </p:cNvPicPr>
            <p:nvPr/>
          </p:nvPicPr>
          <p:blipFill>
            <a:blip r:embed="rId5"/>
            <a:srcRect l="17028" t="12571" r="17905" b="54620"/>
            <a:stretch>
              <a:fillRect/>
            </a:stretch>
          </p:blipFill>
          <p:spPr>
            <a:xfrm>
              <a:off x="518984" y="4479394"/>
              <a:ext cx="7933038" cy="2150075"/>
            </a:xfrm>
            <a:prstGeom prst="rect">
              <a:avLst/>
            </a:prstGeom>
            <a:effectLst>
              <a:outerShdw blurRad="292100" dist="139700" dir="2700000" algn="tl" rotWithShape="0">
                <a:prstClr val="black">
                  <a:alpha val="65000"/>
                </a:prstClr>
              </a:outerShdw>
            </a:effectLst>
          </p:spPr>
        </p:pic>
        <p:sp>
          <p:nvSpPr>
            <p:cNvPr id="28" name="Oval 27">
              <a:extLst>
                <a:ext uri="{FF2B5EF4-FFF2-40B4-BE49-F238E27FC236}">
                  <a16:creationId xmlns:a16="http://schemas.microsoft.com/office/drawing/2014/main" id="{F961518E-E4EE-E4EE-3DFB-669500B02FC2}"/>
                </a:ext>
              </a:extLst>
            </p:cNvPr>
            <p:cNvSpPr/>
            <p:nvPr/>
          </p:nvSpPr>
          <p:spPr>
            <a:xfrm>
              <a:off x="3993105" y="4479394"/>
              <a:ext cx="1058938" cy="50985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Right 28">
              <a:extLst>
                <a:ext uri="{FF2B5EF4-FFF2-40B4-BE49-F238E27FC236}">
                  <a16:creationId xmlns:a16="http://schemas.microsoft.com/office/drawing/2014/main" id="{4DFE7AD7-2D2F-F175-4006-754E695B103F}"/>
                </a:ext>
              </a:extLst>
            </p:cNvPr>
            <p:cNvSpPr/>
            <p:nvPr/>
          </p:nvSpPr>
          <p:spPr>
            <a:xfrm rot="10800000">
              <a:off x="4240910" y="5586021"/>
              <a:ext cx="811133" cy="115939"/>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2A0BBF75-D3E1-EC41-2827-D782E4E2A394}"/>
                </a:ext>
              </a:extLst>
            </p:cNvPr>
            <p:cNvSpPr/>
            <p:nvPr/>
          </p:nvSpPr>
          <p:spPr>
            <a:xfrm rot="10800000">
              <a:off x="4257383" y="5837277"/>
              <a:ext cx="811133" cy="115939"/>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5FAF25DF-B4EC-A8E0-41B9-2F14B86B1ABC}"/>
                </a:ext>
              </a:extLst>
            </p:cNvPr>
            <p:cNvSpPr/>
            <p:nvPr/>
          </p:nvSpPr>
          <p:spPr>
            <a:xfrm>
              <a:off x="649204" y="5651922"/>
              <a:ext cx="811133" cy="115939"/>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53210415-7305-B67D-F7E1-EF1E4628700F}"/>
                </a:ext>
              </a:extLst>
            </p:cNvPr>
            <p:cNvSpPr/>
            <p:nvPr/>
          </p:nvSpPr>
          <p:spPr>
            <a:xfrm>
              <a:off x="649204" y="6430220"/>
              <a:ext cx="811133" cy="115939"/>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53886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5628-6693-433D-9DA3-62B61883B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63DFF-F4E0-5DBA-4D24-E5BE177CA1B5}"/>
              </a:ext>
            </a:extLst>
          </p:cNvPr>
          <p:cNvSpPr>
            <a:spLocks noGrp="1"/>
          </p:cNvSpPr>
          <p:nvPr>
            <p:ph type="title"/>
          </p:nvPr>
        </p:nvSpPr>
        <p:spPr>
          <a:xfrm>
            <a:off x="1016000" y="125898"/>
            <a:ext cx="10871200" cy="1143000"/>
          </a:xfrm>
        </p:spPr>
        <p:txBody>
          <a:bodyPr>
            <a:normAutofit/>
          </a:bodyPr>
          <a:lstStyle/>
          <a:p>
            <a:r>
              <a:rPr lang="en-US" dirty="0"/>
              <a:t>Members-Only Resources</a:t>
            </a:r>
          </a:p>
        </p:txBody>
      </p:sp>
      <p:sp>
        <p:nvSpPr>
          <p:cNvPr id="3" name="Content Placeholder 2">
            <a:extLst>
              <a:ext uri="{FF2B5EF4-FFF2-40B4-BE49-F238E27FC236}">
                <a16:creationId xmlns:a16="http://schemas.microsoft.com/office/drawing/2014/main" id="{34C26F43-CCD2-E306-8C42-060859A07E53}"/>
              </a:ext>
            </a:extLst>
          </p:cNvPr>
          <p:cNvSpPr>
            <a:spLocks noGrp="1"/>
          </p:cNvSpPr>
          <p:nvPr>
            <p:ph idx="1"/>
          </p:nvPr>
        </p:nvSpPr>
        <p:spPr>
          <a:xfrm>
            <a:off x="1016000" y="1415741"/>
            <a:ext cx="10972800" cy="4627249"/>
          </a:xfrm>
        </p:spPr>
        <p:txBody>
          <a:bodyPr/>
          <a:lstStyle/>
          <a:p>
            <a:r>
              <a:rPr lang="en-US" dirty="0"/>
              <a:t>CHRO Conversations</a:t>
            </a:r>
          </a:p>
          <a:p>
            <a:r>
              <a:rPr lang="en-US" dirty="0"/>
              <a:t>Cooper – AI Knowledge Assistant</a:t>
            </a:r>
          </a:p>
          <a:p>
            <a:r>
              <a:rPr lang="en-US" dirty="0"/>
              <a:t>Career Growth Series</a:t>
            </a:r>
          </a:p>
          <a:p>
            <a:pPr marL="0" indent="0">
              <a:buNone/>
            </a:pPr>
            <a:endParaRPr lang="en-US" dirty="0"/>
          </a:p>
        </p:txBody>
      </p:sp>
      <p:pic>
        <p:nvPicPr>
          <p:cNvPr id="5" name="Google Shape;133;p15">
            <a:extLst>
              <a:ext uri="{FF2B5EF4-FFF2-40B4-BE49-F238E27FC236}">
                <a16:creationId xmlns:a16="http://schemas.microsoft.com/office/drawing/2014/main" id="{447D10F5-FD5D-80B8-1A67-A5CBBFA3B3A8}"/>
              </a:ext>
            </a:extLst>
          </p:cNvPr>
          <p:cNvPicPr preferRelativeResize="0"/>
          <p:nvPr/>
        </p:nvPicPr>
        <p:blipFill rotWithShape="1">
          <a:blip r:embed="rId3">
            <a:alphaModFix/>
          </a:blip>
          <a:srcRect l="29374" t="23476" r="30059"/>
          <a:stretch/>
        </p:blipFill>
        <p:spPr>
          <a:xfrm>
            <a:off x="1790265" y="3429000"/>
            <a:ext cx="3127043" cy="3170582"/>
          </a:xfrm>
          <a:prstGeom prst="rect">
            <a:avLst/>
          </a:prstGeom>
          <a:noFill/>
          <a:ln>
            <a:noFill/>
          </a:ln>
          <a:effectLst>
            <a:outerShdw blurRad="203200" dist="279400" dir="2700000" algn="tl" rotWithShape="0">
              <a:srgbClr val="000000">
                <a:alpha val="40000"/>
              </a:srgbClr>
            </a:outerShdw>
          </a:effectLst>
        </p:spPr>
      </p:pic>
      <p:pic>
        <p:nvPicPr>
          <p:cNvPr id="9" name="Picture 8">
            <a:extLst>
              <a:ext uri="{FF2B5EF4-FFF2-40B4-BE49-F238E27FC236}">
                <a16:creationId xmlns:a16="http://schemas.microsoft.com/office/drawing/2014/main" id="{824A02B1-3418-A2B7-2672-7410B444EEB9}"/>
              </a:ext>
            </a:extLst>
          </p:cNvPr>
          <p:cNvPicPr>
            <a:picLocks noChangeAspect="1"/>
          </p:cNvPicPr>
          <p:nvPr/>
        </p:nvPicPr>
        <p:blipFill>
          <a:blip r:embed="rId4"/>
          <a:srcRect l="21183" t="45578" r="21655" b="-1"/>
          <a:stretch>
            <a:fillRect/>
          </a:stretch>
        </p:blipFill>
        <p:spPr>
          <a:xfrm>
            <a:off x="5691572" y="2872408"/>
            <a:ext cx="6195628" cy="3170582"/>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2504711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569EF-4047-2AFA-990A-CF66846E6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406D5-6CEF-8DE4-9F47-E9B5978E536D}"/>
              </a:ext>
            </a:extLst>
          </p:cNvPr>
          <p:cNvSpPr>
            <a:spLocks noGrp="1"/>
          </p:cNvSpPr>
          <p:nvPr>
            <p:ph type="title"/>
          </p:nvPr>
        </p:nvSpPr>
        <p:spPr>
          <a:xfrm>
            <a:off x="1016000" y="125898"/>
            <a:ext cx="10871200" cy="1143000"/>
          </a:xfrm>
        </p:spPr>
        <p:txBody>
          <a:bodyPr>
            <a:normAutofit/>
          </a:bodyPr>
          <a:lstStyle/>
          <a:p>
            <a:r>
              <a:rPr lang="en-US" dirty="0"/>
              <a:t>Members-Only Resources</a:t>
            </a:r>
          </a:p>
        </p:txBody>
      </p:sp>
      <p:sp>
        <p:nvSpPr>
          <p:cNvPr id="3" name="Content Placeholder 2">
            <a:extLst>
              <a:ext uri="{FF2B5EF4-FFF2-40B4-BE49-F238E27FC236}">
                <a16:creationId xmlns:a16="http://schemas.microsoft.com/office/drawing/2014/main" id="{E9A0D35F-445B-866B-7D7D-A366035B8C49}"/>
              </a:ext>
            </a:extLst>
          </p:cNvPr>
          <p:cNvSpPr>
            <a:spLocks noGrp="1"/>
          </p:cNvSpPr>
          <p:nvPr>
            <p:ph idx="1"/>
          </p:nvPr>
        </p:nvSpPr>
        <p:spPr>
          <a:xfrm>
            <a:off x="1016000" y="1415741"/>
            <a:ext cx="10972800" cy="4627249"/>
          </a:xfrm>
        </p:spPr>
        <p:txBody>
          <a:bodyPr/>
          <a:lstStyle/>
          <a:p>
            <a:r>
              <a:rPr lang="en-US" dirty="0"/>
              <a:t>E-Learning Courses</a:t>
            </a:r>
          </a:p>
          <a:p>
            <a:r>
              <a:rPr lang="en-US" dirty="0"/>
              <a:t>5-Minute Essentials Videos</a:t>
            </a:r>
          </a:p>
          <a:p>
            <a:r>
              <a:rPr lang="en-US" dirty="0"/>
              <a:t>I-9 Reciprocal Processing Consortium</a:t>
            </a:r>
          </a:p>
          <a:p>
            <a:pPr marL="0" indent="0">
              <a:buNone/>
            </a:pPr>
            <a:endParaRPr lang="en-US" dirty="0"/>
          </a:p>
        </p:txBody>
      </p:sp>
      <p:pic>
        <p:nvPicPr>
          <p:cNvPr id="6" name="Picture 5">
            <a:extLst>
              <a:ext uri="{FF2B5EF4-FFF2-40B4-BE49-F238E27FC236}">
                <a16:creationId xmlns:a16="http://schemas.microsoft.com/office/drawing/2014/main" id="{A0AE52BD-0E41-B0AA-BB21-2315EEE8315A}"/>
              </a:ext>
            </a:extLst>
          </p:cNvPr>
          <p:cNvPicPr>
            <a:picLocks noChangeAspect="1"/>
          </p:cNvPicPr>
          <p:nvPr/>
        </p:nvPicPr>
        <p:blipFill>
          <a:blip r:embed="rId3"/>
          <a:srcRect l="16115" t="22754" r="16689"/>
          <a:stretch>
            <a:fillRect/>
          </a:stretch>
        </p:blipFill>
        <p:spPr>
          <a:xfrm>
            <a:off x="4819135" y="3542161"/>
            <a:ext cx="5162567" cy="3189941"/>
          </a:xfrm>
          <a:prstGeom prst="rect">
            <a:avLst/>
          </a:prstGeom>
          <a:effectLst>
            <a:outerShdw blurRad="292100" dist="139700" dir="2700000" algn="tl" rotWithShape="0">
              <a:prstClr val="black">
                <a:alpha val="65000"/>
              </a:prstClr>
            </a:outerShdw>
          </a:effectLst>
        </p:spPr>
      </p:pic>
      <p:pic>
        <p:nvPicPr>
          <p:cNvPr id="4" name="Google Shape;115;p13">
            <a:extLst>
              <a:ext uri="{FF2B5EF4-FFF2-40B4-BE49-F238E27FC236}">
                <a16:creationId xmlns:a16="http://schemas.microsoft.com/office/drawing/2014/main" id="{B4E26692-56F4-9743-57B0-F550539674BD}"/>
              </a:ext>
            </a:extLst>
          </p:cNvPr>
          <p:cNvPicPr preferRelativeResize="0"/>
          <p:nvPr/>
        </p:nvPicPr>
        <p:blipFill rotWithShape="1">
          <a:blip r:embed="rId4">
            <a:alphaModFix/>
          </a:blip>
          <a:srcRect l="6337" t="12791" r="7721"/>
          <a:stretch/>
        </p:blipFill>
        <p:spPr>
          <a:xfrm>
            <a:off x="203200" y="3429000"/>
            <a:ext cx="5594865" cy="3086184"/>
          </a:xfrm>
          <a:prstGeom prst="rect">
            <a:avLst/>
          </a:prstGeom>
          <a:noFill/>
          <a:ln>
            <a:noFill/>
          </a:ln>
          <a:effectLst>
            <a:outerShdw blurRad="292100" dist="139700" dir="2700000" algn="tl" rotWithShape="0">
              <a:srgbClr val="000000">
                <a:alpha val="65000"/>
              </a:srgbClr>
            </a:outerShdw>
          </a:effectLst>
        </p:spPr>
      </p:pic>
      <p:pic>
        <p:nvPicPr>
          <p:cNvPr id="8" name="Google Shape;116;p13" descr="A screenshot of a computer&#10;&#10;AI-generated content may be incorrect.">
            <a:extLst>
              <a:ext uri="{FF2B5EF4-FFF2-40B4-BE49-F238E27FC236}">
                <a16:creationId xmlns:a16="http://schemas.microsoft.com/office/drawing/2014/main" id="{742F140D-F544-B7DA-F5A0-7ADFB01667AE}"/>
              </a:ext>
            </a:extLst>
          </p:cNvPr>
          <p:cNvPicPr preferRelativeResize="0"/>
          <p:nvPr/>
        </p:nvPicPr>
        <p:blipFill rotWithShape="1">
          <a:blip r:embed="rId5">
            <a:alphaModFix/>
          </a:blip>
          <a:srcRect l="29374" t="11628" r="29374"/>
          <a:stretch/>
        </p:blipFill>
        <p:spPr>
          <a:xfrm>
            <a:off x="8777727" y="1268898"/>
            <a:ext cx="3211073" cy="3723232"/>
          </a:xfrm>
          <a:prstGeom prst="rect">
            <a:avLst/>
          </a:prstGeom>
          <a:noFill/>
          <a:ln>
            <a:noFill/>
          </a:ln>
          <a:effectLst>
            <a:outerShdw blurRad="292100" dist="139700" dir="2700000" algn="tl" rotWithShape="0">
              <a:srgbClr val="000000">
                <a:alpha val="65000"/>
              </a:srgbClr>
            </a:outerShdw>
          </a:effectLst>
        </p:spPr>
      </p:pic>
    </p:spTree>
    <p:extLst>
      <p:ext uri="{BB962C8B-B14F-4D97-AF65-F5344CB8AC3E}">
        <p14:creationId xmlns:p14="http://schemas.microsoft.com/office/powerpoint/2010/main" val="703818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p:txBody>
          <a:bodyPr>
            <a:normAutofit/>
          </a:bodyPr>
          <a:lstStyle/>
          <a:p>
            <a:r>
              <a:rPr lang="en-US" dirty="0"/>
              <a:t>Other Resources</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p:txBody>
          <a:bodyPr/>
          <a:lstStyle/>
          <a:p>
            <a:r>
              <a:rPr lang="en-US" dirty="0"/>
              <a:t>Research Publications</a:t>
            </a:r>
          </a:p>
          <a:p>
            <a:r>
              <a:rPr lang="en-US" dirty="0"/>
              <a:t>CUPA-HR Learning Framework </a:t>
            </a:r>
          </a:p>
          <a:p>
            <a:r>
              <a:rPr lang="en-US" dirty="0"/>
              <a:t>JobLine</a:t>
            </a:r>
          </a:p>
          <a:p>
            <a:r>
              <a:rPr lang="en-US" dirty="0"/>
              <a:t>Long-form Articles</a:t>
            </a:r>
          </a:p>
          <a:p>
            <a:r>
              <a:rPr lang="en-US" dirty="0"/>
              <a:t>Weekly CUPA-HR </a:t>
            </a:r>
            <a:r>
              <a:rPr lang="en-US" dirty="0" err="1"/>
              <a:t>eNews</a:t>
            </a:r>
            <a:endParaRPr lang="en-US" dirty="0"/>
          </a:p>
          <a:p>
            <a:r>
              <a:rPr lang="en-US" dirty="0"/>
              <a:t>Quarterly Research News</a:t>
            </a:r>
          </a:p>
          <a:p>
            <a:pPr marL="0" indent="0">
              <a:buNone/>
            </a:pPr>
            <a:endParaRPr lang="en-US" dirty="0"/>
          </a:p>
        </p:txBody>
      </p:sp>
      <p:pic>
        <p:nvPicPr>
          <p:cNvPr id="6" name="Picture 5">
            <a:extLst>
              <a:ext uri="{FF2B5EF4-FFF2-40B4-BE49-F238E27FC236}">
                <a16:creationId xmlns:a16="http://schemas.microsoft.com/office/drawing/2014/main" id="{AA73B6E4-5463-C9FB-0695-CEA912E88B48}"/>
              </a:ext>
            </a:extLst>
          </p:cNvPr>
          <p:cNvPicPr>
            <a:picLocks noChangeAspect="1"/>
          </p:cNvPicPr>
          <p:nvPr/>
        </p:nvPicPr>
        <p:blipFill>
          <a:blip r:embed="rId3"/>
          <a:srcRect l="23716" t="23886" r="24290" b="125"/>
          <a:stretch>
            <a:fillRect/>
          </a:stretch>
        </p:blipFill>
        <p:spPr>
          <a:xfrm>
            <a:off x="7875056" y="1447800"/>
            <a:ext cx="3900933" cy="3064476"/>
          </a:xfrm>
          <a:prstGeom prst="rect">
            <a:avLst/>
          </a:prstGeom>
          <a:effectLst>
            <a:outerShdw blurRad="292100" dist="139700" dir="2700000" algn="tl" rotWithShape="0">
              <a:prstClr val="black">
                <a:alpha val="65000"/>
              </a:prstClr>
            </a:outerShdw>
          </a:effectLst>
        </p:spPr>
      </p:pic>
      <p:pic>
        <p:nvPicPr>
          <p:cNvPr id="8" name="Picture 7">
            <a:extLst>
              <a:ext uri="{FF2B5EF4-FFF2-40B4-BE49-F238E27FC236}">
                <a16:creationId xmlns:a16="http://schemas.microsoft.com/office/drawing/2014/main" id="{CDA1A13A-D31F-B2CD-B845-7123B643C7C8}"/>
              </a:ext>
            </a:extLst>
          </p:cNvPr>
          <p:cNvPicPr>
            <a:picLocks noChangeAspect="1"/>
          </p:cNvPicPr>
          <p:nvPr/>
        </p:nvPicPr>
        <p:blipFill>
          <a:blip r:embed="rId4"/>
          <a:srcRect l="30203" t="22008" r="30877"/>
          <a:stretch>
            <a:fillRect/>
          </a:stretch>
        </p:blipFill>
        <p:spPr>
          <a:xfrm>
            <a:off x="6506067" y="3641124"/>
            <a:ext cx="2737977" cy="2949146"/>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2910606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1016000" y="261144"/>
            <a:ext cx="10871200" cy="1143000"/>
          </a:xfrm>
        </p:spPr>
        <p:txBody>
          <a:bodyPr>
            <a:normAutofit/>
          </a:bodyPr>
          <a:lstStyle/>
          <a:p>
            <a:r>
              <a:rPr lang="en-US" dirty="0"/>
              <a:t>Upcoming Events</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a:xfrm>
            <a:off x="1016000" y="1447800"/>
            <a:ext cx="11176000" cy="4236308"/>
          </a:xfrm>
        </p:spPr>
        <p:txBody>
          <a:bodyPr/>
          <a:lstStyle/>
          <a:p>
            <a:r>
              <a:rPr lang="en-US" dirty="0"/>
              <a:t>Calendar of Events</a:t>
            </a:r>
          </a:p>
          <a:p>
            <a:r>
              <a:rPr lang="en-US" b="1" dirty="0"/>
              <a:t>In Person: </a:t>
            </a:r>
            <a:r>
              <a:rPr lang="en-US" dirty="0"/>
              <a:t>Annual Conference, Spring Conference, Chapter Events</a:t>
            </a:r>
          </a:p>
          <a:p>
            <a:r>
              <a:rPr lang="en-US" b="1" dirty="0"/>
              <a:t>Virtual: </a:t>
            </a:r>
            <a:r>
              <a:rPr lang="en-US" dirty="0"/>
              <a:t>Free Webinars, CHRO Conversations, Career Growth Series, Higher Ed HR Accelerator, Chapter Events, Research Skills Labs</a:t>
            </a:r>
          </a:p>
          <a:p>
            <a:pPr marL="0" indent="0">
              <a:buNone/>
            </a:pPr>
            <a:endParaRPr lang="en-US" dirty="0"/>
          </a:p>
        </p:txBody>
      </p:sp>
      <p:pic>
        <p:nvPicPr>
          <p:cNvPr id="5" name="Picture 4">
            <a:extLst>
              <a:ext uri="{FF2B5EF4-FFF2-40B4-BE49-F238E27FC236}">
                <a16:creationId xmlns:a16="http://schemas.microsoft.com/office/drawing/2014/main" id="{12755983-BB73-AB7B-0613-943BB182E5EA}"/>
              </a:ext>
            </a:extLst>
          </p:cNvPr>
          <p:cNvPicPr>
            <a:picLocks noChangeAspect="1"/>
          </p:cNvPicPr>
          <p:nvPr/>
        </p:nvPicPr>
        <p:blipFill>
          <a:blip r:embed="rId3"/>
          <a:srcRect l="15912" t="23885" r="15979" b="28409"/>
          <a:stretch>
            <a:fillRect/>
          </a:stretch>
        </p:blipFill>
        <p:spPr>
          <a:xfrm>
            <a:off x="5696465" y="4354508"/>
            <a:ext cx="5955957" cy="2242348"/>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77152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p:txBody>
          <a:bodyPr>
            <a:normAutofit/>
          </a:bodyPr>
          <a:lstStyle/>
          <a:p>
            <a:r>
              <a:rPr lang="en-US" dirty="0"/>
              <a:t>Share the Work You’re Doing</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a:xfrm>
            <a:off x="1016000" y="1594644"/>
            <a:ext cx="6126205" cy="4577556"/>
          </a:xfrm>
        </p:spPr>
        <p:txBody>
          <a:bodyPr/>
          <a:lstStyle/>
          <a:p>
            <a:r>
              <a:rPr lang="en-US" dirty="0"/>
              <a:t>Conference Presentations</a:t>
            </a:r>
          </a:p>
          <a:p>
            <a:r>
              <a:rPr lang="en-US" dirty="0"/>
              <a:t>Articles</a:t>
            </a:r>
          </a:p>
          <a:p>
            <a:r>
              <a:rPr lang="en-US" dirty="0"/>
              <a:t>Higher Education HR Awards</a:t>
            </a:r>
          </a:p>
          <a:p>
            <a:endParaRPr lang="en-US" dirty="0"/>
          </a:p>
          <a:p>
            <a:pPr marL="0" indent="0">
              <a:buNone/>
            </a:pPr>
            <a:endParaRPr lang="en-US" dirty="0"/>
          </a:p>
        </p:txBody>
      </p:sp>
      <p:pic>
        <p:nvPicPr>
          <p:cNvPr id="6" name="Picture 5">
            <a:extLst>
              <a:ext uri="{FF2B5EF4-FFF2-40B4-BE49-F238E27FC236}">
                <a16:creationId xmlns:a16="http://schemas.microsoft.com/office/drawing/2014/main" id="{7F6C0304-3042-CF19-F7F7-D4F46B74CDEB}"/>
              </a:ext>
            </a:extLst>
          </p:cNvPr>
          <p:cNvPicPr>
            <a:picLocks noChangeAspect="1"/>
          </p:cNvPicPr>
          <p:nvPr/>
        </p:nvPicPr>
        <p:blipFill>
          <a:blip r:embed="rId3"/>
          <a:srcRect l="2128" t="22008" r="2500"/>
          <a:stretch>
            <a:fillRect/>
          </a:stretch>
        </p:blipFill>
        <p:spPr>
          <a:xfrm>
            <a:off x="808704" y="3678195"/>
            <a:ext cx="6540796" cy="2875005"/>
          </a:xfrm>
          <a:prstGeom prst="rect">
            <a:avLst/>
          </a:prstGeom>
          <a:effectLst>
            <a:outerShdw blurRad="292100" dist="139700" dir="2700000" algn="tl" rotWithShape="0">
              <a:prstClr val="black">
                <a:alpha val="65000"/>
              </a:prstClr>
            </a:outerShdw>
          </a:effectLst>
        </p:spPr>
      </p:pic>
      <p:pic>
        <p:nvPicPr>
          <p:cNvPr id="8" name="Picture 7">
            <a:extLst>
              <a:ext uri="{FF2B5EF4-FFF2-40B4-BE49-F238E27FC236}">
                <a16:creationId xmlns:a16="http://schemas.microsoft.com/office/drawing/2014/main" id="{74DCFEB5-D955-2075-8C5E-A893FCD2AFF6}"/>
              </a:ext>
            </a:extLst>
          </p:cNvPr>
          <p:cNvPicPr>
            <a:picLocks noChangeAspect="1"/>
          </p:cNvPicPr>
          <p:nvPr/>
        </p:nvPicPr>
        <p:blipFill>
          <a:blip r:embed="rId4"/>
          <a:srcRect l="24223" t="21923" r="26622" b="2411"/>
          <a:stretch>
            <a:fillRect/>
          </a:stretch>
        </p:blipFill>
        <p:spPr>
          <a:xfrm>
            <a:off x="7556796" y="1594644"/>
            <a:ext cx="4134414" cy="3420762"/>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214413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660400" y="190500"/>
            <a:ext cx="10871200" cy="1143000"/>
          </a:xfrm>
        </p:spPr>
        <p:txBody>
          <a:bodyPr>
            <a:normAutofit/>
          </a:bodyPr>
          <a:lstStyle/>
          <a:p>
            <a:r>
              <a:rPr lang="en-US" dirty="0"/>
              <a:t>About CUPA-HR</a:t>
            </a:r>
          </a:p>
        </p:txBody>
      </p:sp>
      <p:pic>
        <p:nvPicPr>
          <p:cNvPr id="4" name="Picture 3">
            <a:extLst>
              <a:ext uri="{FF2B5EF4-FFF2-40B4-BE49-F238E27FC236}">
                <a16:creationId xmlns:a16="http://schemas.microsoft.com/office/drawing/2014/main" id="{B19F30D2-EB54-9C6D-8893-92002024BB97}"/>
              </a:ext>
            </a:extLst>
          </p:cNvPr>
          <p:cNvPicPr>
            <a:picLocks noChangeAspect="1"/>
          </p:cNvPicPr>
          <p:nvPr/>
        </p:nvPicPr>
        <p:blipFill>
          <a:blip r:embed="rId3"/>
          <a:srcRect l="14392" t="29431" r="51655" b="27655"/>
          <a:stretch>
            <a:fillRect/>
          </a:stretch>
        </p:blipFill>
        <p:spPr>
          <a:xfrm>
            <a:off x="2813221" y="1680518"/>
            <a:ext cx="6565557" cy="4460391"/>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4251262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0" y="304800"/>
            <a:ext cx="12192000" cy="1143000"/>
          </a:xfrm>
        </p:spPr>
        <p:txBody>
          <a:bodyPr>
            <a:normAutofit/>
          </a:bodyPr>
          <a:lstStyle/>
          <a:p>
            <a:r>
              <a:rPr lang="en-US" dirty="0"/>
              <a:t>Leadership Opportunities</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p:txBody>
          <a:bodyPr/>
          <a:lstStyle/>
          <a:p>
            <a:r>
              <a:rPr lang="en-US" dirty="0"/>
              <a:t>Board of Directors</a:t>
            </a:r>
          </a:p>
          <a:p>
            <a:r>
              <a:rPr lang="en-US" dirty="0"/>
              <a:t>Chapter Boards (41)</a:t>
            </a:r>
          </a:p>
          <a:p>
            <a:r>
              <a:rPr lang="en-US" dirty="0"/>
              <a:t>Councils and Committees</a:t>
            </a:r>
          </a:p>
          <a:p>
            <a:pPr marL="0" indent="0">
              <a:buNone/>
            </a:pPr>
            <a:endParaRPr lang="en-US" dirty="0"/>
          </a:p>
        </p:txBody>
      </p:sp>
      <p:sp>
        <p:nvSpPr>
          <p:cNvPr id="6" name="TextBox 5">
            <a:extLst>
              <a:ext uri="{FF2B5EF4-FFF2-40B4-BE49-F238E27FC236}">
                <a16:creationId xmlns:a16="http://schemas.microsoft.com/office/drawing/2014/main" id="{D579D023-43F4-4217-ABDB-6F08BBD52F71}"/>
              </a:ext>
            </a:extLst>
          </p:cNvPr>
          <p:cNvSpPr txBox="1"/>
          <p:nvPr/>
        </p:nvSpPr>
        <p:spPr>
          <a:xfrm>
            <a:off x="3167380" y="6153665"/>
            <a:ext cx="5760720" cy="369332"/>
          </a:xfrm>
          <a:prstGeom prst="rect">
            <a:avLst/>
          </a:prstGeom>
          <a:noFill/>
        </p:spPr>
        <p:txBody>
          <a:bodyPr wrap="square" rtlCol="0">
            <a:spAutoFit/>
          </a:bodyPr>
          <a:lstStyle/>
          <a:p>
            <a:pPr algn="ctr"/>
            <a:r>
              <a:rPr lang="en-US" b="1" dirty="0"/>
              <a:t>2025-26 Board of Directors</a:t>
            </a:r>
          </a:p>
        </p:txBody>
      </p:sp>
      <p:pic>
        <p:nvPicPr>
          <p:cNvPr id="4" name="Picture 3" descr="A group of people posing for a photo&#10;&#10;AI-generated content may be incorrect.">
            <a:extLst>
              <a:ext uri="{FF2B5EF4-FFF2-40B4-BE49-F238E27FC236}">
                <a16:creationId xmlns:a16="http://schemas.microsoft.com/office/drawing/2014/main" id="{A5000613-D1BE-B968-A534-590F74F7E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900" y="3658951"/>
            <a:ext cx="5664200" cy="2366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83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40FF9F-30BB-44D6-B036-BC7F8F222360}"/>
              </a:ext>
            </a:extLst>
          </p:cNvPr>
          <p:cNvGrpSpPr/>
          <p:nvPr/>
        </p:nvGrpSpPr>
        <p:grpSpPr>
          <a:xfrm>
            <a:off x="362859" y="59790"/>
            <a:ext cx="11368774" cy="6453588"/>
            <a:chOff x="362859" y="59790"/>
            <a:chExt cx="11368774" cy="6453588"/>
          </a:xfrm>
        </p:grpSpPr>
        <p:pic>
          <p:nvPicPr>
            <p:cNvPr id="11" name="Picture 10" descr="A picture containing clipart&#10;&#10;Description automatically generated">
              <a:extLst>
                <a:ext uri="{FF2B5EF4-FFF2-40B4-BE49-F238E27FC236}">
                  <a16:creationId xmlns:a16="http://schemas.microsoft.com/office/drawing/2014/main" id="{46D86CFB-DF58-4142-A3FA-4774F3B30D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2859" y="468418"/>
              <a:ext cx="1134355" cy="544992"/>
            </a:xfrm>
            <a:prstGeom prst="rect">
              <a:avLst/>
            </a:prstGeom>
          </p:spPr>
        </p:pic>
        <p:pic>
          <p:nvPicPr>
            <p:cNvPr id="12" name="Picture 11" descr="A close up of a logo&#10;&#10;Description automatically generated">
              <a:extLst>
                <a:ext uri="{FF2B5EF4-FFF2-40B4-BE49-F238E27FC236}">
                  <a16:creationId xmlns:a16="http://schemas.microsoft.com/office/drawing/2014/main" id="{33D35A1B-C51D-4D5A-9326-AC5D7088C6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76552" y="105181"/>
              <a:ext cx="1125783" cy="1125783"/>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1E4220BB-B080-47E3-A9E8-18A3E37703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38752" y="415314"/>
              <a:ext cx="2077773" cy="540221"/>
            </a:xfrm>
            <a:prstGeom prst="rect">
              <a:avLst/>
            </a:prstGeom>
          </p:spPr>
        </p:pic>
        <p:pic>
          <p:nvPicPr>
            <p:cNvPr id="14" name="Picture 13">
              <a:extLst>
                <a:ext uri="{FF2B5EF4-FFF2-40B4-BE49-F238E27FC236}">
                  <a16:creationId xmlns:a16="http://schemas.microsoft.com/office/drawing/2014/main" id="{FB67B778-AA1C-4894-B660-FBC8D9C022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72352" y="346873"/>
              <a:ext cx="1848032" cy="760954"/>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D820E0B2-C836-4240-BAA3-53E447CF83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4204" y="340864"/>
              <a:ext cx="1430948" cy="672546"/>
            </a:xfrm>
            <a:prstGeom prst="rect">
              <a:avLst/>
            </a:prstGeom>
          </p:spPr>
        </p:pic>
        <p:pic>
          <p:nvPicPr>
            <p:cNvPr id="16" name="Picture 15">
              <a:extLst>
                <a:ext uri="{FF2B5EF4-FFF2-40B4-BE49-F238E27FC236}">
                  <a16:creationId xmlns:a16="http://schemas.microsoft.com/office/drawing/2014/main" id="{5CDDC630-CB71-47CF-8E04-08D8974DA7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77552" y="344622"/>
              <a:ext cx="1250277" cy="609510"/>
            </a:xfrm>
            <a:prstGeom prst="rect">
              <a:avLst/>
            </a:prstGeom>
          </p:spPr>
        </p:pic>
        <p:pic>
          <p:nvPicPr>
            <p:cNvPr id="17" name="Picture 16">
              <a:extLst>
                <a:ext uri="{FF2B5EF4-FFF2-40B4-BE49-F238E27FC236}">
                  <a16:creationId xmlns:a16="http://schemas.microsoft.com/office/drawing/2014/main" id="{EABCE62B-E1FB-4143-A469-1BE88CB3861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915299" y="59790"/>
              <a:ext cx="776506" cy="1179102"/>
            </a:xfrm>
            <a:prstGeom prst="rect">
              <a:avLst/>
            </a:prstGeom>
          </p:spPr>
        </p:pic>
        <p:pic>
          <p:nvPicPr>
            <p:cNvPr id="18" name="Picture 17">
              <a:extLst>
                <a:ext uri="{FF2B5EF4-FFF2-40B4-BE49-F238E27FC236}">
                  <a16:creationId xmlns:a16="http://schemas.microsoft.com/office/drawing/2014/main" id="{BF9A604B-978C-4B75-8030-587BF5BD40E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77552" y="1353865"/>
              <a:ext cx="1122609" cy="1078828"/>
            </a:xfrm>
            <a:prstGeom prst="rect">
              <a:avLst/>
            </a:prstGeom>
          </p:spPr>
        </p:pic>
        <p:pic>
          <p:nvPicPr>
            <p:cNvPr id="19" name="Picture 18" descr="A close up of a sign&#10;&#10;Description automatically generated">
              <a:extLst>
                <a:ext uri="{FF2B5EF4-FFF2-40B4-BE49-F238E27FC236}">
                  <a16:creationId xmlns:a16="http://schemas.microsoft.com/office/drawing/2014/main" id="{02A4588E-AD82-44CD-AA0D-E1F21DD300D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220483" y="1257434"/>
              <a:ext cx="1094269" cy="1432498"/>
            </a:xfrm>
            <a:prstGeom prst="rect">
              <a:avLst/>
            </a:prstGeom>
          </p:spPr>
        </p:pic>
        <p:pic>
          <p:nvPicPr>
            <p:cNvPr id="20" name="Picture 19" descr="A picture containing text, map&#10;&#10;Description automatically generated">
              <a:extLst>
                <a:ext uri="{FF2B5EF4-FFF2-40B4-BE49-F238E27FC236}">
                  <a16:creationId xmlns:a16="http://schemas.microsoft.com/office/drawing/2014/main" id="{E5CFF867-A70B-4D61-B848-97BF8C807E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86352" y="1526117"/>
              <a:ext cx="1300556" cy="875166"/>
            </a:xfrm>
            <a:prstGeom prst="rect">
              <a:avLst/>
            </a:prstGeom>
          </p:spPr>
        </p:pic>
        <p:pic>
          <p:nvPicPr>
            <p:cNvPr id="21" name="Picture 20">
              <a:extLst>
                <a:ext uri="{FF2B5EF4-FFF2-40B4-BE49-F238E27FC236}">
                  <a16:creationId xmlns:a16="http://schemas.microsoft.com/office/drawing/2014/main" id="{1819DD54-EA88-42DF-A4B7-9B7FFCB8D00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81752" y="1433242"/>
              <a:ext cx="1605991" cy="1007759"/>
            </a:xfrm>
            <a:prstGeom prst="rect">
              <a:avLst/>
            </a:prstGeom>
          </p:spPr>
        </p:pic>
        <p:pic>
          <p:nvPicPr>
            <p:cNvPr id="22" name="Picture 21">
              <a:extLst>
                <a:ext uri="{FF2B5EF4-FFF2-40B4-BE49-F238E27FC236}">
                  <a16:creationId xmlns:a16="http://schemas.microsoft.com/office/drawing/2014/main" id="{A5131C13-5FC8-4605-B6FF-7506081CD8C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658152" y="1379285"/>
              <a:ext cx="1414868" cy="896518"/>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61DC570B-07C7-4148-8879-EB2114DD46B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8352" y="1443036"/>
              <a:ext cx="1105083" cy="976971"/>
            </a:xfrm>
            <a:prstGeom prst="rect">
              <a:avLst/>
            </a:prstGeom>
          </p:spPr>
        </p:pic>
        <p:pic>
          <p:nvPicPr>
            <p:cNvPr id="24" name="Picture 23">
              <a:extLst>
                <a:ext uri="{FF2B5EF4-FFF2-40B4-BE49-F238E27FC236}">
                  <a16:creationId xmlns:a16="http://schemas.microsoft.com/office/drawing/2014/main" id="{DE051713-FC34-474A-9A56-AE4B3DE428E4}"/>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696752" y="1443036"/>
              <a:ext cx="1010392" cy="816161"/>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83FBD8D9-0B68-4EA8-A11A-B7704D1ABAFC}"/>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09752" y="3087388"/>
              <a:ext cx="1026789" cy="463766"/>
            </a:xfrm>
            <a:prstGeom prst="rect">
              <a:avLst/>
            </a:prstGeom>
          </p:spPr>
        </p:pic>
        <p:pic>
          <p:nvPicPr>
            <p:cNvPr id="26" name="Picture 25" descr="A close up of a map&#10;&#10;Description automatically generated">
              <a:extLst>
                <a:ext uri="{FF2B5EF4-FFF2-40B4-BE49-F238E27FC236}">
                  <a16:creationId xmlns:a16="http://schemas.microsoft.com/office/drawing/2014/main" id="{63D17DC7-C9EB-4B4B-AE2D-DADE92932CD8}"/>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026499" y="2792511"/>
              <a:ext cx="1166892" cy="1055389"/>
            </a:xfrm>
            <a:prstGeom prst="rect">
              <a:avLst/>
            </a:prstGeom>
          </p:spPr>
        </p:pic>
        <p:pic>
          <p:nvPicPr>
            <p:cNvPr id="27" name="Picture 26">
              <a:extLst>
                <a:ext uri="{FF2B5EF4-FFF2-40B4-BE49-F238E27FC236}">
                  <a16:creationId xmlns:a16="http://schemas.microsoft.com/office/drawing/2014/main" id="{389B0115-006C-4EBE-8323-54B4DA52CE53}"/>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067456" y="2751554"/>
              <a:ext cx="1122608" cy="693888"/>
            </a:xfrm>
            <a:prstGeom prst="rect">
              <a:avLst/>
            </a:prstGeom>
          </p:spPr>
        </p:pic>
        <p:pic>
          <p:nvPicPr>
            <p:cNvPr id="28" name="Picture 27">
              <a:extLst>
                <a:ext uri="{FF2B5EF4-FFF2-40B4-BE49-F238E27FC236}">
                  <a16:creationId xmlns:a16="http://schemas.microsoft.com/office/drawing/2014/main" id="{8BE12A4D-C231-42C1-8C13-24128DCDC461}"/>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73739" y="4073147"/>
              <a:ext cx="1200344" cy="1085159"/>
            </a:xfrm>
            <a:prstGeom prst="rect">
              <a:avLst/>
            </a:prstGeom>
          </p:spPr>
        </p:pic>
        <p:pic>
          <p:nvPicPr>
            <p:cNvPr id="29" name="Picture 28" descr="A close up of a logo&#10;&#10;Description automatically generated">
              <a:extLst>
                <a:ext uri="{FF2B5EF4-FFF2-40B4-BE49-F238E27FC236}">
                  <a16:creationId xmlns:a16="http://schemas.microsoft.com/office/drawing/2014/main" id="{AF9C5E59-F488-40FD-9C33-505623DB92DB}"/>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589648" y="2664409"/>
              <a:ext cx="1094269" cy="1202493"/>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F4045765-75C2-4D20-9BAA-DF1762188E32}"/>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9472454" y="2788777"/>
              <a:ext cx="2259179" cy="816161"/>
            </a:xfrm>
            <a:prstGeom prst="rect">
              <a:avLst/>
            </a:prstGeom>
          </p:spPr>
        </p:pic>
        <p:pic>
          <p:nvPicPr>
            <p:cNvPr id="31" name="Picture 30">
              <a:extLst>
                <a:ext uri="{FF2B5EF4-FFF2-40B4-BE49-F238E27FC236}">
                  <a16:creationId xmlns:a16="http://schemas.microsoft.com/office/drawing/2014/main" id="{4A3D451F-A520-4E91-9CC7-D1427B78399F}"/>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828552" y="2654884"/>
              <a:ext cx="1094269" cy="1094269"/>
            </a:xfrm>
            <a:prstGeom prst="rect">
              <a:avLst/>
            </a:prstGeom>
          </p:spPr>
        </p:pic>
        <p:pic>
          <p:nvPicPr>
            <p:cNvPr id="32" name="Picture 31" descr="A close up of a logo&#10;&#10;Description automatically generated">
              <a:extLst>
                <a:ext uri="{FF2B5EF4-FFF2-40B4-BE49-F238E27FC236}">
                  <a16:creationId xmlns:a16="http://schemas.microsoft.com/office/drawing/2014/main" id="{B9B1B984-9679-4EAB-9DA6-73D65EDCAB04}"/>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1983717" y="4177634"/>
              <a:ext cx="931032" cy="974406"/>
            </a:xfrm>
            <a:prstGeom prst="rect">
              <a:avLst/>
            </a:prstGeom>
          </p:spPr>
        </p:pic>
        <p:pic>
          <p:nvPicPr>
            <p:cNvPr id="33" name="Picture 32">
              <a:extLst>
                <a:ext uri="{FF2B5EF4-FFF2-40B4-BE49-F238E27FC236}">
                  <a16:creationId xmlns:a16="http://schemas.microsoft.com/office/drawing/2014/main" id="{03468193-9B14-4AD9-B9D5-D062FC2121E6}"/>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3130296" y="4326112"/>
              <a:ext cx="1407447" cy="677450"/>
            </a:xfrm>
            <a:prstGeom prst="rect">
              <a:avLst/>
            </a:prstGeom>
          </p:spPr>
        </p:pic>
        <p:pic>
          <p:nvPicPr>
            <p:cNvPr id="34" name="Picture 33" descr="A close up of a sign&#10;&#10;Description automatically generated">
              <a:extLst>
                <a:ext uri="{FF2B5EF4-FFF2-40B4-BE49-F238E27FC236}">
                  <a16:creationId xmlns:a16="http://schemas.microsoft.com/office/drawing/2014/main" id="{FE771F8F-3A22-4E82-8138-D4FC00C7F31F}"/>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4895932" y="4269608"/>
              <a:ext cx="971334" cy="727162"/>
            </a:xfrm>
            <a:prstGeom prst="rect">
              <a:avLst/>
            </a:prstGeom>
          </p:spPr>
        </p:pic>
        <p:pic>
          <p:nvPicPr>
            <p:cNvPr id="35" name="Picture 34" descr="A screenshot of a cell phone&#10;&#10;Description automatically generated">
              <a:extLst>
                <a:ext uri="{FF2B5EF4-FFF2-40B4-BE49-F238E27FC236}">
                  <a16:creationId xmlns:a16="http://schemas.microsoft.com/office/drawing/2014/main" id="{8DACD9EA-CAB8-4329-973B-5CCA243FF8EE}"/>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6245975" y="4162184"/>
              <a:ext cx="1369481" cy="1055298"/>
            </a:xfrm>
            <a:prstGeom prst="rect">
              <a:avLst/>
            </a:prstGeom>
          </p:spPr>
        </p:pic>
        <p:pic>
          <p:nvPicPr>
            <p:cNvPr id="36" name="Picture 35">
              <a:extLst>
                <a:ext uri="{FF2B5EF4-FFF2-40B4-BE49-F238E27FC236}">
                  <a16:creationId xmlns:a16="http://schemas.microsoft.com/office/drawing/2014/main" id="{7A961C01-4DC7-4895-B57E-E8C5C49C5CC1}"/>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9553752" y="3993837"/>
              <a:ext cx="821344" cy="1053049"/>
            </a:xfrm>
            <a:prstGeom prst="rect">
              <a:avLst/>
            </a:prstGeom>
          </p:spPr>
        </p:pic>
        <p:pic>
          <p:nvPicPr>
            <p:cNvPr id="37" name="Picture 36">
              <a:extLst>
                <a:ext uri="{FF2B5EF4-FFF2-40B4-BE49-F238E27FC236}">
                  <a16:creationId xmlns:a16="http://schemas.microsoft.com/office/drawing/2014/main" id="{F7AF5D2E-D60A-4D9B-9066-8B92B7BC1ECB}"/>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600502" y="5564559"/>
              <a:ext cx="1176971" cy="886731"/>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31803958-E262-4973-8B81-DDA705E54420}"/>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003266" y="5772729"/>
              <a:ext cx="1561124" cy="542155"/>
            </a:xfrm>
            <a:prstGeom prst="rect">
              <a:avLst/>
            </a:prstGeom>
          </p:spPr>
        </p:pic>
        <p:pic>
          <p:nvPicPr>
            <p:cNvPr id="39" name="Picture 38">
              <a:extLst>
                <a:ext uri="{FF2B5EF4-FFF2-40B4-BE49-F238E27FC236}">
                  <a16:creationId xmlns:a16="http://schemas.microsoft.com/office/drawing/2014/main" id="{76BD3942-29EB-4509-90DE-6D6D12FBECA5}"/>
                </a:ext>
              </a:extLst>
            </p:cNvPr>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5198515" y="5638126"/>
              <a:ext cx="1176972" cy="676758"/>
            </a:xfrm>
            <a:prstGeom prst="rect">
              <a:avLst/>
            </a:prstGeom>
          </p:spPr>
        </p:pic>
        <p:pic>
          <p:nvPicPr>
            <p:cNvPr id="40" name="Picture 39" descr="A close up of a logo&#10;&#10;Description automatically generated">
              <a:extLst>
                <a:ext uri="{FF2B5EF4-FFF2-40B4-BE49-F238E27FC236}">
                  <a16:creationId xmlns:a16="http://schemas.microsoft.com/office/drawing/2014/main" id="{46D242DC-448E-432B-A9A6-96F04394F062}"/>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6506551" y="5625027"/>
              <a:ext cx="1319623" cy="849826"/>
            </a:xfrm>
            <a:prstGeom prst="rect">
              <a:avLst/>
            </a:prstGeom>
          </p:spPr>
        </p:pic>
        <p:pic>
          <p:nvPicPr>
            <p:cNvPr id="41" name="Picture 40" descr="A picture containing clipart&#10;&#10;Description automatically generated">
              <a:extLst>
                <a:ext uri="{FF2B5EF4-FFF2-40B4-BE49-F238E27FC236}">
                  <a16:creationId xmlns:a16="http://schemas.microsoft.com/office/drawing/2014/main" id="{0A46C843-5B4B-43E9-9049-8CCF7A2981AA}"/>
                </a:ext>
              </a:extLst>
            </p:cNvPr>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9132724" y="5685004"/>
              <a:ext cx="1157839" cy="533325"/>
            </a:xfrm>
            <a:prstGeom prst="rect">
              <a:avLst/>
            </a:prstGeom>
          </p:spPr>
        </p:pic>
        <p:pic>
          <p:nvPicPr>
            <p:cNvPr id="42" name="Picture 41">
              <a:extLst>
                <a:ext uri="{FF2B5EF4-FFF2-40B4-BE49-F238E27FC236}">
                  <a16:creationId xmlns:a16="http://schemas.microsoft.com/office/drawing/2014/main" id="{E9929B5A-7A8D-4493-A4C5-5CC87DA485CD}"/>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444367" y="1370914"/>
              <a:ext cx="683136" cy="1219886"/>
            </a:xfrm>
            <a:prstGeom prst="rect">
              <a:avLst/>
            </a:prstGeom>
          </p:spPr>
        </p:pic>
        <p:pic>
          <p:nvPicPr>
            <p:cNvPr id="43" name="Picture 42" descr="A close up of a logo&#10;&#10;Description automatically generated">
              <a:extLst>
                <a:ext uri="{FF2B5EF4-FFF2-40B4-BE49-F238E27FC236}">
                  <a16:creationId xmlns:a16="http://schemas.microsoft.com/office/drawing/2014/main" id="{39964243-C59F-455D-B480-1D241CBB17C0}"/>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966835" y="5559635"/>
              <a:ext cx="1037891" cy="888055"/>
            </a:xfrm>
            <a:prstGeom prst="rect">
              <a:avLst/>
            </a:prstGeom>
          </p:spPr>
        </p:pic>
        <p:pic>
          <p:nvPicPr>
            <p:cNvPr id="44" name="Picture 43" descr="A close up of a logo&#10;&#10;Description automatically generated">
              <a:extLst>
                <a:ext uri="{FF2B5EF4-FFF2-40B4-BE49-F238E27FC236}">
                  <a16:creationId xmlns:a16="http://schemas.microsoft.com/office/drawing/2014/main" id="{6ADCE510-17B5-45AC-B7CE-469E36E930A0}"/>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2233392" y="1601669"/>
              <a:ext cx="1469791" cy="688352"/>
            </a:xfrm>
            <a:prstGeom prst="rect">
              <a:avLst/>
            </a:prstGeom>
          </p:spPr>
        </p:pic>
        <p:pic>
          <p:nvPicPr>
            <p:cNvPr id="45" name="Picture 44" descr="Logo&#10;&#10;Description automatically generated">
              <a:extLst>
                <a:ext uri="{FF2B5EF4-FFF2-40B4-BE49-F238E27FC236}">
                  <a16:creationId xmlns:a16="http://schemas.microsoft.com/office/drawing/2014/main" id="{FF8976AE-35FD-45D6-89F7-BCA42FACD233}"/>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1683059" y="2831471"/>
              <a:ext cx="1216974" cy="899135"/>
            </a:xfrm>
            <a:prstGeom prst="rect">
              <a:avLst/>
            </a:prstGeom>
          </p:spPr>
        </p:pic>
        <p:pic>
          <p:nvPicPr>
            <p:cNvPr id="46" name="Picture 45" descr="Text&#10;&#10;Description automatically generated">
              <a:extLst>
                <a:ext uri="{FF2B5EF4-FFF2-40B4-BE49-F238E27FC236}">
                  <a16:creationId xmlns:a16="http://schemas.microsoft.com/office/drawing/2014/main" id="{35AC13D6-6C60-4B50-93D9-C828565E12F7}"/>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4349315" y="2645614"/>
              <a:ext cx="931033" cy="1311592"/>
            </a:xfrm>
            <a:prstGeom prst="rect">
              <a:avLst/>
            </a:prstGeom>
          </p:spPr>
        </p:pic>
        <p:pic>
          <p:nvPicPr>
            <p:cNvPr id="47" name="Picture 46" descr="Logo&#10;&#10;Description automatically generated">
              <a:extLst>
                <a:ext uri="{FF2B5EF4-FFF2-40B4-BE49-F238E27FC236}">
                  <a16:creationId xmlns:a16="http://schemas.microsoft.com/office/drawing/2014/main" id="{D506B6A9-A021-4B4B-8E15-85446A4B441D}"/>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0504151" y="3864020"/>
              <a:ext cx="1196139" cy="1329825"/>
            </a:xfrm>
            <a:prstGeom prst="rect">
              <a:avLst/>
            </a:prstGeom>
          </p:spPr>
        </p:pic>
        <p:pic>
          <p:nvPicPr>
            <p:cNvPr id="48" name="Picture 47" descr="A picture containing text, sign, room, gambling house&#10;&#10;Description automatically generated">
              <a:extLst>
                <a:ext uri="{FF2B5EF4-FFF2-40B4-BE49-F238E27FC236}">
                  <a16:creationId xmlns:a16="http://schemas.microsoft.com/office/drawing/2014/main" id="{03CDC24C-7C07-476E-B759-3C09FF1358B3}"/>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0562893" y="5508106"/>
              <a:ext cx="1005272" cy="1005272"/>
            </a:xfrm>
            <a:prstGeom prst="rect">
              <a:avLst/>
            </a:prstGeom>
          </p:spPr>
        </p:pic>
        <p:pic>
          <p:nvPicPr>
            <p:cNvPr id="49" name="Picture 48" descr="Logo, company name&#10;&#10;Description automatically generated">
              <a:extLst>
                <a:ext uri="{FF2B5EF4-FFF2-40B4-BE49-F238E27FC236}">
                  <a16:creationId xmlns:a16="http://schemas.microsoft.com/office/drawing/2014/main" id="{3CC955BB-5DE9-46C1-A518-EE3BEEB0CCA8}"/>
                </a:ext>
              </a:extLst>
            </p:cNvPr>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7850224" y="4308501"/>
              <a:ext cx="1536964" cy="738385"/>
            </a:xfrm>
            <a:prstGeom prst="rect">
              <a:avLst/>
            </a:prstGeom>
          </p:spPr>
        </p:pic>
        <p:pic>
          <p:nvPicPr>
            <p:cNvPr id="50" name="Picture 49">
              <a:extLst>
                <a:ext uri="{FF2B5EF4-FFF2-40B4-BE49-F238E27FC236}">
                  <a16:creationId xmlns:a16="http://schemas.microsoft.com/office/drawing/2014/main" id="{BEA6CE65-1976-4019-A9CB-CDA9BD0CADCE}"/>
                </a:ext>
              </a:extLst>
            </p:cNvPr>
            <p:cNvPicPr>
              <a:picLocks noChangeAspect="1"/>
            </p:cNvPicPr>
            <p:nvPr/>
          </p:nvPicPr>
          <p:blipFill>
            <a:blip r:embed="rId42"/>
            <a:stretch>
              <a:fillRect/>
            </a:stretch>
          </p:blipFill>
          <p:spPr>
            <a:xfrm>
              <a:off x="3736020" y="5560437"/>
              <a:ext cx="1290864" cy="952941"/>
            </a:xfrm>
            <a:prstGeom prst="rect">
              <a:avLst/>
            </a:prstGeom>
          </p:spPr>
        </p:pic>
        <p:pic>
          <p:nvPicPr>
            <p:cNvPr id="51" name="Picture 50" descr="A picture containing calendar&#10;&#10;Description automatically generated">
              <a:extLst>
                <a:ext uri="{FF2B5EF4-FFF2-40B4-BE49-F238E27FC236}">
                  <a16:creationId xmlns:a16="http://schemas.microsoft.com/office/drawing/2014/main" id="{44D37E8C-B9D6-4538-8D15-DCC2715C447A}"/>
                </a:ext>
              </a:extLst>
            </p:cNvPr>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2865390" y="242740"/>
              <a:ext cx="767168" cy="944207"/>
            </a:xfrm>
            <a:prstGeom prst="rect">
              <a:avLst/>
            </a:prstGeom>
          </p:spPr>
        </p:pic>
      </p:grpSp>
    </p:spTree>
    <p:extLst>
      <p:ext uri="{BB962C8B-B14F-4D97-AF65-F5344CB8AC3E}">
        <p14:creationId xmlns:p14="http://schemas.microsoft.com/office/powerpoint/2010/main" val="2488815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12E27-807B-9E94-8362-718A3BD5F9BD}"/>
              </a:ext>
            </a:extLst>
          </p:cNvPr>
          <p:cNvSpPr>
            <a:spLocks noGrp="1"/>
          </p:cNvSpPr>
          <p:nvPr>
            <p:ph type="title"/>
          </p:nvPr>
        </p:nvSpPr>
        <p:spPr>
          <a:xfrm>
            <a:off x="0" y="144159"/>
            <a:ext cx="12192000" cy="1143000"/>
          </a:xfrm>
        </p:spPr>
        <p:txBody>
          <a:bodyPr>
            <a:normAutofit/>
          </a:bodyPr>
          <a:lstStyle/>
          <a:p>
            <a:r>
              <a:rPr lang="en-US" dirty="0"/>
              <a:t>Councils, Committees, Career Growth</a:t>
            </a:r>
          </a:p>
        </p:txBody>
      </p:sp>
      <p:sp>
        <p:nvSpPr>
          <p:cNvPr id="3" name="Content Placeholder 2">
            <a:extLst>
              <a:ext uri="{FF2B5EF4-FFF2-40B4-BE49-F238E27FC236}">
                <a16:creationId xmlns:a16="http://schemas.microsoft.com/office/drawing/2014/main" id="{703319D0-5FA8-93CA-04E1-CE23F0CA82A2}"/>
              </a:ext>
            </a:extLst>
          </p:cNvPr>
          <p:cNvSpPr>
            <a:spLocks noGrp="1"/>
          </p:cNvSpPr>
          <p:nvPr>
            <p:ph idx="1"/>
          </p:nvPr>
        </p:nvSpPr>
        <p:spPr>
          <a:xfrm>
            <a:off x="497016" y="1273369"/>
            <a:ext cx="10972800" cy="4577556"/>
          </a:xfrm>
        </p:spPr>
        <p:txBody>
          <a:bodyPr/>
          <a:lstStyle/>
          <a:p>
            <a:r>
              <a:rPr lang="en-US" dirty="0"/>
              <a:t>Chapter Support Council</a:t>
            </a:r>
          </a:p>
          <a:p>
            <a:r>
              <a:rPr lang="en-US" dirty="0"/>
              <a:t>Member Engagement Council</a:t>
            </a:r>
          </a:p>
          <a:p>
            <a:r>
              <a:rPr lang="en-US" dirty="0"/>
              <a:t>Learning and Professional Development Committee</a:t>
            </a:r>
          </a:p>
          <a:p>
            <a:r>
              <a:rPr lang="en-US" dirty="0"/>
              <a:t>Public Policy Committee</a:t>
            </a:r>
          </a:p>
          <a:p>
            <a:r>
              <a:rPr lang="en-US" dirty="0"/>
              <a:t>Creating Inclusive Communities Steering Committee</a:t>
            </a:r>
          </a:p>
          <a:p>
            <a:r>
              <a:rPr lang="en-US" dirty="0"/>
              <a:t>Research Advisory Committee</a:t>
            </a:r>
          </a:p>
          <a:p>
            <a:pPr marL="0" indent="0">
              <a:buNone/>
            </a:pPr>
            <a:endParaRPr lang="en-US" dirty="0"/>
          </a:p>
        </p:txBody>
      </p:sp>
      <p:pic>
        <p:nvPicPr>
          <p:cNvPr id="5" name="Picture 4" descr="A group of women smiling&#10;&#10;AI-generated content may be incorrect.">
            <a:extLst>
              <a:ext uri="{FF2B5EF4-FFF2-40B4-BE49-F238E27FC236}">
                <a16:creationId xmlns:a16="http://schemas.microsoft.com/office/drawing/2014/main" id="{D543C4AE-BD0F-7A4D-5DAD-4AD11CB19092}"/>
              </a:ext>
            </a:extLst>
          </p:cNvPr>
          <p:cNvPicPr>
            <a:picLocks noChangeAspect="1"/>
          </p:cNvPicPr>
          <p:nvPr/>
        </p:nvPicPr>
        <p:blipFill>
          <a:blip r:embed="rId3">
            <a:extLst>
              <a:ext uri="{28A0092B-C50C-407E-A947-70E740481C1C}">
                <a14:useLocalDpi xmlns:a14="http://schemas.microsoft.com/office/drawing/2010/main" val="0"/>
              </a:ext>
            </a:extLst>
          </a:blip>
          <a:srcRect l="4022" r="14850"/>
          <a:stretch>
            <a:fillRect/>
          </a:stretch>
        </p:blipFill>
        <p:spPr>
          <a:xfrm>
            <a:off x="991775" y="4891973"/>
            <a:ext cx="5104225" cy="1644751"/>
          </a:xfrm>
          <a:prstGeom prst="rect">
            <a:avLst/>
          </a:prstGeom>
          <a:effectLst>
            <a:outerShdw blurRad="292100" dist="139700" dir="2700000" algn="tl" rotWithShape="0">
              <a:prstClr val="black">
                <a:alpha val="65000"/>
              </a:prstClr>
            </a:outerShdw>
          </a:effectLst>
        </p:spPr>
      </p:pic>
      <p:sp>
        <p:nvSpPr>
          <p:cNvPr id="6" name="TextBox 5">
            <a:extLst>
              <a:ext uri="{FF2B5EF4-FFF2-40B4-BE49-F238E27FC236}">
                <a16:creationId xmlns:a16="http://schemas.microsoft.com/office/drawing/2014/main" id="{99848453-B8DA-7D5A-8295-9092BA4F5F91}"/>
              </a:ext>
            </a:extLst>
          </p:cNvPr>
          <p:cNvSpPr txBox="1"/>
          <p:nvPr/>
        </p:nvSpPr>
        <p:spPr>
          <a:xfrm>
            <a:off x="4860255" y="6047942"/>
            <a:ext cx="5760720" cy="369332"/>
          </a:xfrm>
          <a:prstGeom prst="rect">
            <a:avLst/>
          </a:prstGeom>
          <a:noFill/>
        </p:spPr>
        <p:txBody>
          <a:bodyPr wrap="square" rtlCol="0">
            <a:spAutoFit/>
          </a:bodyPr>
          <a:lstStyle/>
          <a:p>
            <a:pPr algn="ctr"/>
            <a:r>
              <a:rPr lang="en-US" b="1" dirty="0"/>
              <a:t>2025-26 Ignite Cohort</a:t>
            </a:r>
          </a:p>
        </p:txBody>
      </p:sp>
    </p:spTree>
    <p:extLst>
      <p:ext uri="{BB962C8B-B14F-4D97-AF65-F5344CB8AC3E}">
        <p14:creationId xmlns:p14="http://schemas.microsoft.com/office/powerpoint/2010/main" val="364642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2481942" y="644320"/>
            <a:ext cx="9405257" cy="1143000"/>
          </a:xfrm>
        </p:spPr>
        <p:txBody>
          <a:bodyPr>
            <a:normAutofit fontScale="90000"/>
          </a:bodyPr>
          <a:lstStyle/>
          <a:p>
            <a:pPr algn="l"/>
            <a:r>
              <a:rPr lang="en-US" dirty="0"/>
              <a:t>Make the Most of Your Membership</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a:xfrm>
            <a:off x="767805" y="2495005"/>
            <a:ext cx="10871199" cy="4155191"/>
          </a:xfrm>
        </p:spPr>
        <p:txBody>
          <a:bodyPr/>
          <a:lstStyle/>
          <a:p>
            <a:r>
              <a:rPr lang="en-US" dirty="0"/>
              <a:t>Explore the website: www.cupahr.org.</a:t>
            </a:r>
          </a:p>
          <a:p>
            <a:r>
              <a:rPr lang="en-US" dirty="0"/>
              <a:t>Create an account if you don’t have one.</a:t>
            </a:r>
          </a:p>
          <a:p>
            <a:r>
              <a:rPr lang="en-US" dirty="0"/>
              <a:t>Look for the weekly eNews email on Wednesdays.</a:t>
            </a:r>
          </a:p>
          <a:p>
            <a:r>
              <a:rPr lang="en-US" dirty="0"/>
              <a:t>Join the General Discussion forum in CUPA-HR Connect.</a:t>
            </a:r>
          </a:p>
          <a:p>
            <a:r>
              <a:rPr lang="en-US" dirty="0"/>
              <a:t>Review your member profile periodically.</a:t>
            </a:r>
          </a:p>
          <a:p>
            <a:pPr marL="0" indent="0">
              <a:buNone/>
            </a:pPr>
            <a:endParaRPr lang="en-US" dirty="0"/>
          </a:p>
        </p:txBody>
      </p:sp>
      <p:pic>
        <p:nvPicPr>
          <p:cNvPr id="5" name="Picture 4" descr="A blue square with white letters and a red heart&#10;&#10;Description automatically generated">
            <a:extLst>
              <a:ext uri="{FF2B5EF4-FFF2-40B4-BE49-F238E27FC236}">
                <a16:creationId xmlns:a16="http://schemas.microsoft.com/office/drawing/2014/main" id="{569924DA-6F13-42FC-9D63-07DC87B263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312305"/>
            <a:ext cx="1807030" cy="18070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1625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867665" y="2168785"/>
            <a:ext cx="8324335" cy="2520429"/>
          </a:xfrm>
        </p:spPr>
        <p:txBody>
          <a:bodyPr>
            <a:normAutofit fontScale="77500" lnSpcReduction="20000"/>
          </a:bodyPr>
          <a:lstStyle/>
          <a:p>
            <a:r>
              <a:rPr lang="en-US" sz="9400" b="1" dirty="0">
                <a:solidFill>
                  <a:schemeClr val="bg1"/>
                </a:solidFill>
                <a:latin typeface="Arial" panose="020B0604020202020204" pitchFamily="34" charset="0"/>
                <a:cs typeface="Arial" panose="020B0604020202020204" pitchFamily="34" charset="0"/>
              </a:rPr>
              <a:t>Thank You!</a:t>
            </a:r>
          </a:p>
          <a:p>
            <a:endParaRPr lang="en-US" sz="6000" b="1" dirty="0">
              <a:solidFill>
                <a:schemeClr val="bg1"/>
              </a:solidFill>
              <a:latin typeface="Arial" panose="020B0604020202020204" pitchFamily="34" charset="0"/>
              <a:cs typeface="Arial" panose="020B0604020202020204" pitchFamily="34" charset="0"/>
            </a:endParaRPr>
          </a:p>
          <a:p>
            <a:r>
              <a:rPr lang="en-US" sz="6000" b="1" dirty="0">
                <a:solidFill>
                  <a:schemeClr val="bg1"/>
                </a:solidFill>
                <a:latin typeface="Arial" panose="020B0604020202020204" pitchFamily="34" charset="0"/>
                <a:cs typeface="Arial" panose="020B0604020202020204" pitchFamily="34" charset="0"/>
              </a:rPr>
              <a:t>memberservice@cupahr.org</a:t>
            </a:r>
          </a:p>
        </p:txBody>
      </p:sp>
    </p:spTree>
    <p:extLst>
      <p:ext uri="{BB962C8B-B14F-4D97-AF65-F5344CB8AC3E}">
        <p14:creationId xmlns:p14="http://schemas.microsoft.com/office/powerpoint/2010/main" val="2888620204"/>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gnifying glasses on yellow backdrop">
            <a:extLst>
              <a:ext uri="{FF2B5EF4-FFF2-40B4-BE49-F238E27FC236}">
                <a16:creationId xmlns:a16="http://schemas.microsoft.com/office/drawing/2014/main" id="{2A749360-0014-49CF-9066-D0F5C6608BF9}"/>
              </a:ext>
            </a:extLst>
          </p:cNvPr>
          <p:cNvPicPr>
            <a:picLocks noChangeAspect="1"/>
          </p:cNvPicPr>
          <p:nvPr/>
        </p:nvPicPr>
        <p:blipFill rotWithShape="1">
          <a:blip r:embed="rId3" cstate="print">
            <a:alphaModFix amt="1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1365906" y="526713"/>
            <a:ext cx="9460188" cy="1143000"/>
          </a:xfrm>
        </p:spPr>
        <p:txBody>
          <a:bodyPr>
            <a:normAutofit/>
          </a:bodyPr>
          <a:lstStyle/>
          <a:p>
            <a:r>
              <a:rPr lang="en-US" dirty="0"/>
              <a:t>Current Focus Areas for CUPA-HR</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a:xfrm>
            <a:off x="1524000" y="2087900"/>
            <a:ext cx="9144000" cy="4243387"/>
          </a:xfrm>
        </p:spPr>
        <p:txBody>
          <a:bodyPr/>
          <a:lstStyle/>
          <a:p>
            <a:r>
              <a:rPr lang="en-US" dirty="0"/>
              <a:t>Leading in Times of Uncertainty</a:t>
            </a:r>
          </a:p>
          <a:p>
            <a:r>
              <a:rPr lang="en-US" dirty="0"/>
              <a:t>Higher Ed as an Employer of Choice</a:t>
            </a:r>
          </a:p>
          <a:p>
            <a:r>
              <a:rPr lang="en-US" dirty="0"/>
              <a:t>Employee Health, Well-Being and Safety</a:t>
            </a:r>
          </a:p>
          <a:p>
            <a:r>
              <a:rPr lang="en-US" dirty="0"/>
              <a:t>Creating and Sustaining Inclusive Communities</a:t>
            </a:r>
          </a:p>
          <a:p>
            <a:r>
              <a:rPr lang="en-US" dirty="0"/>
              <a:t>Public Policy and Legal Compliance</a:t>
            </a:r>
          </a:p>
          <a:p>
            <a:r>
              <a:rPr lang="en-US" dirty="0"/>
              <a:t>Effective Use of AI in HR</a:t>
            </a:r>
          </a:p>
        </p:txBody>
      </p:sp>
    </p:spTree>
    <p:extLst>
      <p:ext uri="{BB962C8B-B14F-4D97-AF65-F5344CB8AC3E}">
        <p14:creationId xmlns:p14="http://schemas.microsoft.com/office/powerpoint/2010/main" val="254741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p:txBody>
          <a:bodyPr/>
          <a:lstStyle/>
          <a:p>
            <a:r>
              <a:rPr lang="en-US" dirty="0"/>
              <a:t>What CUPA-HR Is Known for …</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p:txBody>
          <a:bodyPr vert="horz" lIns="91440" tIns="45720" rIns="91440" bIns="45720" rtlCol="0" anchor="t">
            <a:normAutofit/>
          </a:bodyPr>
          <a:lstStyle/>
          <a:p>
            <a:r>
              <a:rPr lang="en-US" dirty="0"/>
              <a:t>Comprehensive Higher Ed Workforce Data</a:t>
            </a:r>
          </a:p>
          <a:p>
            <a:r>
              <a:rPr lang="en-US" dirty="0"/>
              <a:t>Legislative and Regulatory Efforts</a:t>
            </a:r>
            <a:endParaRPr lang="en-US" dirty="0">
              <a:cs typeface="Arial"/>
            </a:endParaRPr>
          </a:p>
          <a:p>
            <a:r>
              <a:rPr lang="en-US" dirty="0"/>
              <a:t>Learning Opportunities and Resources</a:t>
            </a:r>
          </a:p>
          <a:p>
            <a:r>
              <a:rPr lang="en-US" dirty="0"/>
              <a:t>Community of Higher Ed HR Professionals</a:t>
            </a:r>
          </a:p>
        </p:txBody>
      </p:sp>
      <p:pic>
        <p:nvPicPr>
          <p:cNvPr id="5" name="Graphic 4" descr="Statistics with solid fill">
            <a:extLst>
              <a:ext uri="{FF2B5EF4-FFF2-40B4-BE49-F238E27FC236}">
                <a16:creationId xmlns:a16="http://schemas.microsoft.com/office/drawing/2014/main" id="{625FC957-23C8-4269-A3A5-94C4D42DD3D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73956" y="4494609"/>
            <a:ext cx="1537494" cy="1537494"/>
          </a:xfrm>
          <a:prstGeom prst="rect">
            <a:avLst/>
          </a:prstGeom>
        </p:spPr>
      </p:pic>
      <p:pic>
        <p:nvPicPr>
          <p:cNvPr id="7" name="Graphic 6" descr="Court with solid fill">
            <a:extLst>
              <a:ext uri="{FF2B5EF4-FFF2-40B4-BE49-F238E27FC236}">
                <a16:creationId xmlns:a16="http://schemas.microsoft.com/office/drawing/2014/main" id="{347C1A1D-A234-41BF-B6F8-BD537A5AA13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638550" y="4456509"/>
            <a:ext cx="1537494" cy="1537494"/>
          </a:xfrm>
          <a:prstGeom prst="rect">
            <a:avLst/>
          </a:prstGeom>
        </p:spPr>
      </p:pic>
      <p:pic>
        <p:nvPicPr>
          <p:cNvPr id="9" name="Graphic 8" descr="Idea with solid fill">
            <a:extLst>
              <a:ext uri="{FF2B5EF4-FFF2-40B4-BE49-F238E27FC236}">
                <a16:creationId xmlns:a16="http://schemas.microsoft.com/office/drawing/2014/main" id="{5E7D65C0-0A38-4A09-886E-16E5AB796EE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026149" y="4557315"/>
            <a:ext cx="1391445" cy="1391445"/>
          </a:xfrm>
          <a:prstGeom prst="rect">
            <a:avLst/>
          </a:prstGeom>
        </p:spPr>
      </p:pic>
      <p:pic>
        <p:nvPicPr>
          <p:cNvPr id="11" name="Graphic 10" descr="Users with solid fill">
            <a:extLst>
              <a:ext uri="{FF2B5EF4-FFF2-40B4-BE49-F238E27FC236}">
                <a16:creationId xmlns:a16="http://schemas.microsoft.com/office/drawing/2014/main" id="{606769D6-526E-4276-80FC-3E7CE6054B0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267698" y="4494608"/>
            <a:ext cx="1537494" cy="1537494"/>
          </a:xfrm>
          <a:prstGeom prst="rect">
            <a:avLst/>
          </a:prstGeom>
        </p:spPr>
      </p:pic>
    </p:spTree>
    <p:extLst>
      <p:ext uri="{BB962C8B-B14F-4D97-AF65-F5344CB8AC3E}">
        <p14:creationId xmlns:p14="http://schemas.microsoft.com/office/powerpoint/2010/main" val="106879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lls of blueprints">
            <a:extLst>
              <a:ext uri="{FF2B5EF4-FFF2-40B4-BE49-F238E27FC236}">
                <a16:creationId xmlns:a16="http://schemas.microsoft.com/office/drawing/2014/main" id="{252E6136-DE09-4A1C-B892-2582053756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619" y="-1"/>
            <a:ext cx="12215580" cy="6858001"/>
          </a:xfrm>
          <a:prstGeom prst="rect">
            <a:avLst/>
          </a:prstGeom>
        </p:spPr>
      </p:pic>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p:txBody>
          <a:bodyPr>
            <a:normAutofit/>
          </a:bodyPr>
          <a:lstStyle/>
          <a:p>
            <a:pPr algn="l"/>
            <a:r>
              <a:rPr lang="en-US" dirty="0"/>
              <a:t>Today’s Presentation</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a:xfrm>
            <a:off x="1016000" y="1594644"/>
            <a:ext cx="6970713" cy="4577556"/>
          </a:xfrm>
        </p:spPr>
        <p:txBody>
          <a:bodyPr/>
          <a:lstStyle/>
          <a:p>
            <a:r>
              <a:rPr lang="en-US" dirty="0"/>
              <a:t>CUPA-HR Basics</a:t>
            </a:r>
          </a:p>
          <a:p>
            <a:r>
              <a:rPr lang="en-US" dirty="0"/>
              <a:t>Benefits and </a:t>
            </a:r>
            <a:br>
              <a:rPr lang="en-US" dirty="0"/>
            </a:br>
            <a:r>
              <a:rPr lang="en-US" dirty="0"/>
              <a:t>Other Resources</a:t>
            </a:r>
          </a:p>
          <a:p>
            <a:r>
              <a:rPr lang="en-US" dirty="0"/>
              <a:t>Building Your Professional Network Within CUPA-HR</a:t>
            </a:r>
          </a:p>
          <a:p>
            <a:r>
              <a:rPr lang="en-US" dirty="0"/>
              <a:t>Tips for Making the Most </a:t>
            </a:r>
            <a:br>
              <a:rPr lang="en-US" dirty="0"/>
            </a:br>
            <a:r>
              <a:rPr lang="en-US" dirty="0"/>
              <a:t>of Your Membership</a:t>
            </a:r>
          </a:p>
        </p:txBody>
      </p:sp>
    </p:spTree>
    <p:extLst>
      <p:ext uri="{BB962C8B-B14F-4D97-AF65-F5344CB8AC3E}">
        <p14:creationId xmlns:p14="http://schemas.microsoft.com/office/powerpoint/2010/main" val="3137506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8D0CA-E88E-452E-9DA0-FC124EA02E5D}"/>
              </a:ext>
            </a:extLst>
          </p:cNvPr>
          <p:cNvSpPr>
            <a:spLocks noGrp="1"/>
          </p:cNvSpPr>
          <p:nvPr>
            <p:ph type="title"/>
          </p:nvPr>
        </p:nvSpPr>
        <p:spPr>
          <a:xfrm>
            <a:off x="0" y="304800"/>
            <a:ext cx="12192000" cy="1143000"/>
          </a:xfrm>
        </p:spPr>
        <p:txBody>
          <a:bodyPr>
            <a:normAutofit/>
          </a:bodyPr>
          <a:lstStyle/>
          <a:p>
            <a:r>
              <a:rPr lang="en-US" dirty="0"/>
              <a:t>Membership Basics</a:t>
            </a:r>
          </a:p>
        </p:txBody>
      </p:sp>
      <p:sp>
        <p:nvSpPr>
          <p:cNvPr id="3" name="Content Placeholder 2">
            <a:extLst>
              <a:ext uri="{FF2B5EF4-FFF2-40B4-BE49-F238E27FC236}">
                <a16:creationId xmlns:a16="http://schemas.microsoft.com/office/drawing/2014/main" id="{52315397-8B5E-4F88-9C4A-EA9F3B308EC9}"/>
              </a:ext>
            </a:extLst>
          </p:cNvPr>
          <p:cNvSpPr>
            <a:spLocks noGrp="1"/>
          </p:cNvSpPr>
          <p:nvPr>
            <p:ph idx="1"/>
          </p:nvPr>
        </p:nvSpPr>
        <p:spPr/>
        <p:txBody>
          <a:bodyPr/>
          <a:lstStyle/>
          <a:p>
            <a:r>
              <a:rPr lang="en-US" dirty="0"/>
              <a:t>Institution-Based Membership</a:t>
            </a:r>
          </a:p>
          <a:p>
            <a:r>
              <a:rPr lang="en-US" dirty="0"/>
              <a:t>July 1-June 30</a:t>
            </a:r>
          </a:p>
          <a:p>
            <a:r>
              <a:rPr lang="en-US" dirty="0"/>
              <a:t>Primary Contact</a:t>
            </a:r>
          </a:p>
          <a:p>
            <a:r>
              <a:rPr lang="en-US" dirty="0"/>
              <a:t>Unlimited Employee Members</a:t>
            </a:r>
          </a:p>
          <a:p>
            <a:pPr marL="0" indent="0">
              <a:buNone/>
            </a:pPr>
            <a:endParaRPr lang="en-US" dirty="0"/>
          </a:p>
          <a:p>
            <a:pPr marL="0" indent="0">
              <a:buNone/>
            </a:pPr>
            <a:r>
              <a:rPr lang="en-US" dirty="0"/>
              <a:t>Be sure to keep your account profile up to date! </a:t>
            </a:r>
          </a:p>
        </p:txBody>
      </p:sp>
      <p:pic>
        <p:nvPicPr>
          <p:cNvPr id="5" name="Graphic 4" descr="Internet with solid fill">
            <a:extLst>
              <a:ext uri="{FF2B5EF4-FFF2-40B4-BE49-F238E27FC236}">
                <a16:creationId xmlns:a16="http://schemas.microsoft.com/office/drawing/2014/main" id="{30816C61-AA99-D24B-784A-B22E0364E3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2368" y="5116320"/>
            <a:ext cx="1436880" cy="1436880"/>
          </a:xfrm>
          <a:prstGeom prst="rect">
            <a:avLst/>
          </a:prstGeom>
        </p:spPr>
      </p:pic>
      <p:sp>
        <p:nvSpPr>
          <p:cNvPr id="6" name="TextBox 5">
            <a:extLst>
              <a:ext uri="{FF2B5EF4-FFF2-40B4-BE49-F238E27FC236}">
                <a16:creationId xmlns:a16="http://schemas.microsoft.com/office/drawing/2014/main" id="{01367FFE-B10E-B3FE-AEDB-E512108B7A80}"/>
              </a:ext>
            </a:extLst>
          </p:cNvPr>
          <p:cNvSpPr txBox="1"/>
          <p:nvPr/>
        </p:nvSpPr>
        <p:spPr>
          <a:xfrm>
            <a:off x="4325616" y="5378274"/>
            <a:ext cx="5696465" cy="830997"/>
          </a:xfrm>
          <a:prstGeom prst="rect">
            <a:avLst/>
          </a:prstGeom>
          <a:noFill/>
        </p:spPr>
        <p:txBody>
          <a:bodyPr wrap="square" rtlCol="0">
            <a:spAutoFit/>
          </a:bodyPr>
          <a:lstStyle/>
          <a:p>
            <a:r>
              <a:rPr lang="en-US" sz="4800" b="1" dirty="0">
                <a:solidFill>
                  <a:srgbClr val="0D71B9"/>
                </a:solidFill>
              </a:rPr>
              <a:t>my.cupahr.org</a:t>
            </a:r>
          </a:p>
        </p:txBody>
      </p:sp>
    </p:spTree>
    <p:extLst>
      <p:ext uri="{BB962C8B-B14F-4D97-AF65-F5344CB8AC3E}">
        <p14:creationId xmlns:p14="http://schemas.microsoft.com/office/powerpoint/2010/main" val="198382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8BB9B-36CB-7D26-83C8-13AA3EE6C8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7268B-3F34-3D31-9032-3799AFF9663B}"/>
              </a:ext>
            </a:extLst>
          </p:cNvPr>
          <p:cNvSpPr>
            <a:spLocks noGrp="1"/>
          </p:cNvSpPr>
          <p:nvPr>
            <p:ph type="title"/>
          </p:nvPr>
        </p:nvSpPr>
        <p:spPr>
          <a:xfrm>
            <a:off x="0" y="304800"/>
            <a:ext cx="12192000" cy="1143000"/>
          </a:xfrm>
        </p:spPr>
        <p:txBody>
          <a:bodyPr>
            <a:normAutofit/>
          </a:bodyPr>
          <a:lstStyle/>
          <a:p>
            <a:r>
              <a:rPr lang="en-US" dirty="0"/>
              <a:t>Membership Basics</a:t>
            </a:r>
          </a:p>
        </p:txBody>
      </p:sp>
      <p:sp>
        <p:nvSpPr>
          <p:cNvPr id="3" name="Content Placeholder 2">
            <a:extLst>
              <a:ext uri="{FF2B5EF4-FFF2-40B4-BE49-F238E27FC236}">
                <a16:creationId xmlns:a16="http://schemas.microsoft.com/office/drawing/2014/main" id="{83F6037C-42E2-9FDB-42E8-FC8B36D92427}"/>
              </a:ext>
            </a:extLst>
          </p:cNvPr>
          <p:cNvSpPr>
            <a:spLocks noGrp="1"/>
          </p:cNvSpPr>
          <p:nvPr>
            <p:ph idx="1"/>
          </p:nvPr>
        </p:nvSpPr>
        <p:spPr/>
        <p:txBody>
          <a:bodyPr/>
          <a:lstStyle/>
          <a:p>
            <a:r>
              <a:rPr lang="en-US" dirty="0"/>
              <a:t>Your Profile</a:t>
            </a:r>
          </a:p>
          <a:p>
            <a:pPr marL="457200" lvl="1" indent="0">
              <a:buNone/>
            </a:pPr>
            <a:endParaRPr lang="en-US" dirty="0"/>
          </a:p>
        </p:txBody>
      </p:sp>
      <p:grpSp>
        <p:nvGrpSpPr>
          <p:cNvPr id="12" name="Group 11">
            <a:extLst>
              <a:ext uri="{FF2B5EF4-FFF2-40B4-BE49-F238E27FC236}">
                <a16:creationId xmlns:a16="http://schemas.microsoft.com/office/drawing/2014/main" id="{A4208F94-3182-337E-2954-FE23DB0AA308}"/>
              </a:ext>
            </a:extLst>
          </p:cNvPr>
          <p:cNvGrpSpPr/>
          <p:nvPr/>
        </p:nvGrpSpPr>
        <p:grpSpPr>
          <a:xfrm>
            <a:off x="373945" y="3217905"/>
            <a:ext cx="7606270" cy="1753630"/>
            <a:chOff x="203200" y="4484244"/>
            <a:chExt cx="7899712" cy="1878456"/>
          </a:xfrm>
        </p:grpSpPr>
        <p:pic>
          <p:nvPicPr>
            <p:cNvPr id="5" name="Picture 4">
              <a:extLst>
                <a:ext uri="{FF2B5EF4-FFF2-40B4-BE49-F238E27FC236}">
                  <a16:creationId xmlns:a16="http://schemas.microsoft.com/office/drawing/2014/main" id="{8A51C972-E043-C9EB-6A03-7681DD2E0381}"/>
                </a:ext>
              </a:extLst>
            </p:cNvPr>
            <p:cNvPicPr>
              <a:picLocks noChangeAspect="1"/>
            </p:cNvPicPr>
            <p:nvPr/>
          </p:nvPicPr>
          <p:blipFill>
            <a:blip r:embed="rId3"/>
            <a:srcRect l="16773" t="12005" r="17146" b="58762"/>
            <a:stretch>
              <a:fillRect/>
            </a:stretch>
          </p:blipFill>
          <p:spPr>
            <a:xfrm>
              <a:off x="203200" y="4484244"/>
              <a:ext cx="7899712" cy="1878456"/>
            </a:xfrm>
            <a:prstGeom prst="rect">
              <a:avLst/>
            </a:prstGeom>
            <a:effectLst>
              <a:outerShdw blurRad="292100" dist="139700" dir="2700000" algn="tl" rotWithShape="0">
                <a:prstClr val="black">
                  <a:alpha val="65000"/>
                </a:prstClr>
              </a:outerShdw>
            </a:effectLst>
          </p:spPr>
        </p:pic>
        <p:sp>
          <p:nvSpPr>
            <p:cNvPr id="8" name="Oval 7">
              <a:extLst>
                <a:ext uri="{FF2B5EF4-FFF2-40B4-BE49-F238E27FC236}">
                  <a16:creationId xmlns:a16="http://schemas.microsoft.com/office/drawing/2014/main" id="{C1119BD6-4874-9A43-0D56-3D51F9A4F0F3}"/>
                </a:ext>
              </a:extLst>
            </p:cNvPr>
            <p:cNvSpPr/>
            <p:nvPr/>
          </p:nvSpPr>
          <p:spPr>
            <a:xfrm>
              <a:off x="4601831" y="4534293"/>
              <a:ext cx="1382584" cy="385519"/>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712A675-BFB5-FEBA-272E-BAC2B1744CA5}"/>
                </a:ext>
              </a:extLst>
            </p:cNvPr>
            <p:cNvSpPr/>
            <p:nvPr/>
          </p:nvSpPr>
          <p:spPr>
            <a:xfrm>
              <a:off x="2672803" y="5660342"/>
              <a:ext cx="1244600" cy="3683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D5FFE246-9675-3434-4294-6B401F3BF429}"/>
              </a:ext>
            </a:extLst>
          </p:cNvPr>
          <p:cNvPicPr>
            <a:picLocks noChangeAspect="1"/>
          </p:cNvPicPr>
          <p:nvPr/>
        </p:nvPicPr>
        <p:blipFill>
          <a:blip r:embed="rId4"/>
          <a:srcRect l="22296" t="12382" r="23176"/>
          <a:stretch>
            <a:fillRect/>
          </a:stretch>
        </p:blipFill>
        <p:spPr>
          <a:xfrm>
            <a:off x="5983163" y="1513647"/>
            <a:ext cx="5834892" cy="5039553"/>
          </a:xfrm>
          <a:prstGeom prst="rect">
            <a:avLst/>
          </a:prstGeom>
          <a:effectLst>
            <a:outerShdw blurRad="292100" dist="139700" dir="2700000" algn="tl" rotWithShape="0">
              <a:prstClr val="black">
                <a:alpha val="65000"/>
              </a:prstClr>
            </a:outerShdw>
          </a:effectLst>
        </p:spPr>
      </p:pic>
      <p:sp>
        <p:nvSpPr>
          <p:cNvPr id="4" name="TextBox 3">
            <a:extLst>
              <a:ext uri="{FF2B5EF4-FFF2-40B4-BE49-F238E27FC236}">
                <a16:creationId xmlns:a16="http://schemas.microsoft.com/office/drawing/2014/main" id="{B78E88E3-16F0-393A-6157-F8C8F3F50FFD}"/>
              </a:ext>
            </a:extLst>
          </p:cNvPr>
          <p:cNvSpPr txBox="1"/>
          <p:nvPr/>
        </p:nvSpPr>
        <p:spPr>
          <a:xfrm>
            <a:off x="1103528" y="5387926"/>
            <a:ext cx="4494935" cy="830997"/>
          </a:xfrm>
          <a:prstGeom prst="rect">
            <a:avLst/>
          </a:prstGeom>
          <a:noFill/>
        </p:spPr>
        <p:txBody>
          <a:bodyPr wrap="square" rtlCol="0">
            <a:spAutoFit/>
          </a:bodyPr>
          <a:lstStyle/>
          <a:p>
            <a:r>
              <a:rPr lang="en-US" sz="4800" b="1" dirty="0">
                <a:solidFill>
                  <a:srgbClr val="0D71B9"/>
                </a:solidFill>
              </a:rPr>
              <a:t>my.cupahr.org</a:t>
            </a:r>
          </a:p>
        </p:txBody>
      </p:sp>
    </p:spTree>
    <p:extLst>
      <p:ext uri="{BB962C8B-B14F-4D97-AF65-F5344CB8AC3E}">
        <p14:creationId xmlns:p14="http://schemas.microsoft.com/office/powerpoint/2010/main" val="3120980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B53B-D2CD-2B06-5220-85314F6BF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C629B-DAA5-4CA5-F407-F40EC22C5C4B}"/>
              </a:ext>
            </a:extLst>
          </p:cNvPr>
          <p:cNvSpPr>
            <a:spLocks noGrp="1"/>
          </p:cNvSpPr>
          <p:nvPr>
            <p:ph type="title"/>
          </p:nvPr>
        </p:nvSpPr>
        <p:spPr>
          <a:xfrm>
            <a:off x="0" y="304800"/>
            <a:ext cx="12192000" cy="1143000"/>
          </a:xfrm>
        </p:spPr>
        <p:txBody>
          <a:bodyPr>
            <a:normAutofit/>
          </a:bodyPr>
          <a:lstStyle/>
          <a:p>
            <a:r>
              <a:rPr lang="en-US" dirty="0"/>
              <a:t>Membership Basics</a:t>
            </a:r>
          </a:p>
        </p:txBody>
      </p:sp>
      <p:sp>
        <p:nvSpPr>
          <p:cNvPr id="3" name="Content Placeholder 2">
            <a:extLst>
              <a:ext uri="{FF2B5EF4-FFF2-40B4-BE49-F238E27FC236}">
                <a16:creationId xmlns:a16="http://schemas.microsoft.com/office/drawing/2014/main" id="{DBD170F0-8E60-5098-2EC4-E6219AA53019}"/>
              </a:ext>
            </a:extLst>
          </p:cNvPr>
          <p:cNvSpPr>
            <a:spLocks noGrp="1"/>
          </p:cNvSpPr>
          <p:nvPr>
            <p:ph idx="1"/>
          </p:nvPr>
        </p:nvSpPr>
        <p:spPr/>
        <p:txBody>
          <a:bodyPr>
            <a:normAutofit/>
          </a:bodyPr>
          <a:lstStyle/>
          <a:p>
            <a:r>
              <a:rPr lang="en-US" dirty="0"/>
              <a:t>Membership Roles</a:t>
            </a:r>
          </a:p>
          <a:p>
            <a:pPr lvl="1"/>
            <a:r>
              <a:rPr lang="en-US" dirty="0"/>
              <a:t>Primary Contact</a:t>
            </a:r>
          </a:p>
          <a:p>
            <a:pPr lvl="1"/>
            <a:r>
              <a:rPr lang="en-US" dirty="0"/>
              <a:t>Chief HR Officer (CHRO)</a:t>
            </a:r>
          </a:p>
          <a:p>
            <a:pPr lvl="1"/>
            <a:r>
              <a:rPr lang="en-US" dirty="0"/>
              <a:t>DataOnDemand (DOD) Sub-Admin</a:t>
            </a:r>
          </a:p>
          <a:p>
            <a:pPr lvl="1"/>
            <a:r>
              <a:rPr lang="en-US" dirty="0"/>
              <a:t>Company Managers</a:t>
            </a:r>
          </a:p>
          <a:p>
            <a:pPr lvl="1"/>
            <a:r>
              <a:rPr lang="en-US" dirty="0"/>
              <a:t>Employee Members</a:t>
            </a:r>
          </a:p>
        </p:txBody>
      </p:sp>
      <p:pic>
        <p:nvPicPr>
          <p:cNvPr id="5" name="Graphic 4" descr="Cycle with people with solid fill">
            <a:extLst>
              <a:ext uri="{FF2B5EF4-FFF2-40B4-BE49-F238E27FC236}">
                <a16:creationId xmlns:a16="http://schemas.microsoft.com/office/drawing/2014/main" id="{4DE7773D-9FED-171A-B385-3668EC4C3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3223" y="1582910"/>
            <a:ext cx="4280930" cy="4280930"/>
          </a:xfrm>
          <a:prstGeom prst="rect">
            <a:avLst/>
          </a:prstGeom>
        </p:spPr>
      </p:pic>
    </p:spTree>
    <p:extLst>
      <p:ext uri="{BB962C8B-B14F-4D97-AF65-F5344CB8AC3E}">
        <p14:creationId xmlns:p14="http://schemas.microsoft.com/office/powerpoint/2010/main" val="304922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E032-F3FD-6001-863D-9E60C16976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C50FE8-4032-203F-44D2-21D851F0C08F}"/>
              </a:ext>
            </a:extLst>
          </p:cNvPr>
          <p:cNvSpPr>
            <a:spLocks noGrp="1"/>
          </p:cNvSpPr>
          <p:nvPr>
            <p:ph type="title"/>
          </p:nvPr>
        </p:nvSpPr>
        <p:spPr>
          <a:xfrm>
            <a:off x="0" y="304800"/>
            <a:ext cx="12192000" cy="1143000"/>
          </a:xfrm>
        </p:spPr>
        <p:txBody>
          <a:bodyPr>
            <a:normAutofit/>
          </a:bodyPr>
          <a:lstStyle/>
          <a:p>
            <a:r>
              <a:rPr lang="en-US" dirty="0"/>
              <a:t>Membership Basics</a:t>
            </a:r>
          </a:p>
        </p:txBody>
      </p:sp>
      <p:sp>
        <p:nvSpPr>
          <p:cNvPr id="3" name="Content Placeholder 2">
            <a:extLst>
              <a:ext uri="{FF2B5EF4-FFF2-40B4-BE49-F238E27FC236}">
                <a16:creationId xmlns:a16="http://schemas.microsoft.com/office/drawing/2014/main" id="{50C4AE01-8A16-4050-375F-0A804611BB50}"/>
              </a:ext>
            </a:extLst>
          </p:cNvPr>
          <p:cNvSpPr>
            <a:spLocks noGrp="1"/>
          </p:cNvSpPr>
          <p:nvPr>
            <p:ph idx="1"/>
          </p:nvPr>
        </p:nvSpPr>
        <p:spPr/>
        <p:txBody>
          <a:bodyPr/>
          <a:lstStyle/>
          <a:p>
            <a:r>
              <a:rPr lang="en-US" dirty="0"/>
              <a:t>Roster Management</a:t>
            </a:r>
          </a:p>
          <a:p>
            <a:pPr lvl="1"/>
            <a:r>
              <a:rPr lang="en-US" dirty="0"/>
              <a:t>Quarterly!</a:t>
            </a:r>
          </a:p>
          <a:p>
            <a:pPr lvl="1"/>
            <a:r>
              <a:rPr lang="en-US" dirty="0"/>
              <a:t>Add Individuals</a:t>
            </a:r>
          </a:p>
          <a:p>
            <a:pPr lvl="1"/>
            <a:endParaRPr lang="en-US" dirty="0"/>
          </a:p>
        </p:txBody>
      </p:sp>
      <p:pic>
        <p:nvPicPr>
          <p:cNvPr id="5" name="Picture 4">
            <a:extLst>
              <a:ext uri="{FF2B5EF4-FFF2-40B4-BE49-F238E27FC236}">
                <a16:creationId xmlns:a16="http://schemas.microsoft.com/office/drawing/2014/main" id="{A3F6F9E5-E77F-5202-AA99-7DBE229EBE8D}"/>
              </a:ext>
            </a:extLst>
          </p:cNvPr>
          <p:cNvPicPr>
            <a:picLocks noChangeAspect="1"/>
          </p:cNvPicPr>
          <p:nvPr/>
        </p:nvPicPr>
        <p:blipFill>
          <a:blip r:embed="rId3"/>
          <a:srcRect l="36993" t="51980" r="36959" b="9554"/>
          <a:stretch>
            <a:fillRect/>
          </a:stretch>
        </p:blipFill>
        <p:spPr>
          <a:xfrm>
            <a:off x="803187" y="3651422"/>
            <a:ext cx="3175687" cy="2520778"/>
          </a:xfrm>
          <a:prstGeom prst="rect">
            <a:avLst/>
          </a:prstGeom>
          <a:effectLst>
            <a:outerShdw blurRad="292100" dist="139700" dir="2700000" algn="tl" rotWithShape="0">
              <a:prstClr val="black">
                <a:alpha val="65000"/>
              </a:prstClr>
            </a:outerShdw>
          </a:effectLst>
        </p:spPr>
      </p:pic>
      <p:sp>
        <p:nvSpPr>
          <p:cNvPr id="12" name="Oval 11">
            <a:extLst>
              <a:ext uri="{FF2B5EF4-FFF2-40B4-BE49-F238E27FC236}">
                <a16:creationId xmlns:a16="http://schemas.microsoft.com/office/drawing/2014/main" id="{F9C75C45-3013-1B11-4CD4-4832D4BD1080}"/>
              </a:ext>
            </a:extLst>
          </p:cNvPr>
          <p:cNvSpPr/>
          <p:nvPr/>
        </p:nvSpPr>
        <p:spPr>
          <a:xfrm>
            <a:off x="2656703" y="4964964"/>
            <a:ext cx="1322171" cy="6450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D03133B-792D-0BF9-8E94-64EAF7BA55B2}"/>
              </a:ext>
            </a:extLst>
          </p:cNvPr>
          <p:cNvGrpSpPr/>
          <p:nvPr/>
        </p:nvGrpSpPr>
        <p:grpSpPr>
          <a:xfrm>
            <a:off x="4626575" y="3282155"/>
            <a:ext cx="2975393" cy="3218773"/>
            <a:chOff x="4626575" y="3282155"/>
            <a:chExt cx="2975393" cy="3218773"/>
          </a:xfrm>
        </p:grpSpPr>
        <p:pic>
          <p:nvPicPr>
            <p:cNvPr id="7" name="Picture 6">
              <a:extLst>
                <a:ext uri="{FF2B5EF4-FFF2-40B4-BE49-F238E27FC236}">
                  <a16:creationId xmlns:a16="http://schemas.microsoft.com/office/drawing/2014/main" id="{6454AC1A-C1D5-C580-8B80-2AD9E4985178}"/>
                </a:ext>
              </a:extLst>
            </p:cNvPr>
            <p:cNvPicPr>
              <a:picLocks noChangeAspect="1"/>
            </p:cNvPicPr>
            <p:nvPr/>
          </p:nvPicPr>
          <p:blipFill>
            <a:blip r:embed="rId4"/>
            <a:srcRect l="36588" t="37084" r="36554" b="10685"/>
            <a:stretch>
              <a:fillRect/>
            </a:stretch>
          </p:blipFill>
          <p:spPr>
            <a:xfrm>
              <a:off x="4626575" y="3429000"/>
              <a:ext cx="2938849" cy="3071928"/>
            </a:xfrm>
            <a:prstGeom prst="rect">
              <a:avLst/>
            </a:prstGeom>
            <a:effectLst>
              <a:outerShdw blurRad="292100" dist="139700" dir="2700000" algn="tl" rotWithShape="0">
                <a:prstClr val="black">
                  <a:alpha val="65000"/>
                </a:prstClr>
              </a:outerShdw>
            </a:effectLst>
          </p:spPr>
        </p:pic>
        <p:sp>
          <p:nvSpPr>
            <p:cNvPr id="13" name="Oval 12">
              <a:extLst>
                <a:ext uri="{FF2B5EF4-FFF2-40B4-BE49-F238E27FC236}">
                  <a16:creationId xmlns:a16="http://schemas.microsoft.com/office/drawing/2014/main" id="{7ABBC935-351D-CB32-5D88-0B775529A167}"/>
                </a:ext>
              </a:extLst>
            </p:cNvPr>
            <p:cNvSpPr/>
            <p:nvPr/>
          </p:nvSpPr>
          <p:spPr>
            <a:xfrm>
              <a:off x="6657707" y="3282155"/>
              <a:ext cx="944261" cy="4866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60DB5CDC-9762-C046-B6B7-98AA7F3BB30E}"/>
              </a:ext>
            </a:extLst>
          </p:cNvPr>
          <p:cNvGrpSpPr/>
          <p:nvPr/>
        </p:nvGrpSpPr>
        <p:grpSpPr>
          <a:xfrm>
            <a:off x="8213125" y="1713781"/>
            <a:ext cx="2821459" cy="4339281"/>
            <a:chOff x="8213125" y="1713781"/>
            <a:chExt cx="2821459" cy="4339281"/>
          </a:xfrm>
        </p:grpSpPr>
        <p:pic>
          <p:nvPicPr>
            <p:cNvPr id="9" name="Picture 8">
              <a:extLst>
                <a:ext uri="{FF2B5EF4-FFF2-40B4-BE49-F238E27FC236}">
                  <a16:creationId xmlns:a16="http://schemas.microsoft.com/office/drawing/2014/main" id="{C7369B4B-E5E6-12AB-13DE-F3A5AE96B563}"/>
                </a:ext>
              </a:extLst>
            </p:cNvPr>
            <p:cNvPicPr>
              <a:picLocks noChangeAspect="1"/>
            </p:cNvPicPr>
            <p:nvPr/>
          </p:nvPicPr>
          <p:blipFill>
            <a:blip r:embed="rId5"/>
            <a:srcRect l="36284" t="19768" r="36554"/>
            <a:stretch>
              <a:fillRect/>
            </a:stretch>
          </p:blipFill>
          <p:spPr>
            <a:xfrm>
              <a:off x="8213125" y="1713781"/>
              <a:ext cx="2733085" cy="4339281"/>
            </a:xfrm>
            <a:prstGeom prst="rect">
              <a:avLst/>
            </a:prstGeom>
            <a:effectLst>
              <a:outerShdw blurRad="292100" dist="139700" dir="2700000" algn="tl" rotWithShape="0">
                <a:prstClr val="black">
                  <a:alpha val="65000"/>
                </a:prstClr>
              </a:outerShdw>
            </a:effectLst>
          </p:spPr>
        </p:pic>
        <p:sp>
          <p:nvSpPr>
            <p:cNvPr id="14" name="Oval 13">
              <a:extLst>
                <a:ext uri="{FF2B5EF4-FFF2-40B4-BE49-F238E27FC236}">
                  <a16:creationId xmlns:a16="http://schemas.microsoft.com/office/drawing/2014/main" id="{D9AC2952-0043-CF28-5C3C-5C07A164D950}"/>
                </a:ext>
              </a:extLst>
            </p:cNvPr>
            <p:cNvSpPr/>
            <p:nvPr/>
          </p:nvSpPr>
          <p:spPr>
            <a:xfrm>
              <a:off x="10501364" y="4300151"/>
              <a:ext cx="533220" cy="4819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62099646-A75E-8DD0-ABDD-76F3BD4538DC}"/>
              </a:ext>
            </a:extLst>
          </p:cNvPr>
          <p:cNvPicPr>
            <a:picLocks noChangeAspect="1"/>
          </p:cNvPicPr>
          <p:nvPr/>
        </p:nvPicPr>
        <p:blipFill>
          <a:blip r:embed="rId3"/>
          <a:srcRect l="36993" t="51980" r="36959" b="9554"/>
          <a:stretch>
            <a:fillRect/>
          </a:stretch>
        </p:blipFill>
        <p:spPr>
          <a:xfrm>
            <a:off x="821459" y="3651422"/>
            <a:ext cx="3175687" cy="2520778"/>
          </a:xfrm>
          <a:prstGeom prst="rect">
            <a:avLst/>
          </a:prstGeom>
          <a:effectLst>
            <a:outerShdw blurRad="292100" dist="139700" dir="2700000" algn="tl" rotWithShape="0">
              <a:prstClr val="black">
                <a:alpha val="65000"/>
              </a:prstClr>
            </a:outerShdw>
          </a:effectLst>
        </p:spPr>
      </p:pic>
      <p:sp>
        <p:nvSpPr>
          <p:cNvPr id="16" name="Oval 15">
            <a:extLst>
              <a:ext uri="{FF2B5EF4-FFF2-40B4-BE49-F238E27FC236}">
                <a16:creationId xmlns:a16="http://schemas.microsoft.com/office/drawing/2014/main" id="{D4A6D7F5-C350-DF7D-D705-941FC4303FF5}"/>
              </a:ext>
            </a:extLst>
          </p:cNvPr>
          <p:cNvSpPr/>
          <p:nvPr/>
        </p:nvSpPr>
        <p:spPr>
          <a:xfrm>
            <a:off x="2674975" y="4964964"/>
            <a:ext cx="1322171" cy="6450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A4DB6F07-FF85-CB3C-7AB3-A9E76A83EBB9}"/>
              </a:ext>
            </a:extLst>
          </p:cNvPr>
          <p:cNvSpPr/>
          <p:nvPr/>
        </p:nvSpPr>
        <p:spPr>
          <a:xfrm>
            <a:off x="3583985" y="4689390"/>
            <a:ext cx="944261" cy="22242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09CC7A39-2705-1C45-6E11-F5BEB920C43B}"/>
              </a:ext>
            </a:extLst>
          </p:cNvPr>
          <p:cNvSpPr/>
          <p:nvPr/>
        </p:nvSpPr>
        <p:spPr>
          <a:xfrm>
            <a:off x="7268864" y="4689390"/>
            <a:ext cx="944261" cy="22242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565784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potx" id="{3102EC2A-3E7C-43D2-93FE-28A80030459A}" vid="{5A30D77A-228A-4D90-84C2-605E138F1F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10994</TotalTime>
  <Words>3179</Words>
  <Application>Microsoft Office PowerPoint</Application>
  <PresentationFormat>Widescreen</PresentationFormat>
  <Paragraphs>291</Paragraphs>
  <Slides>24</Slides>
  <Notes>24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Arial</vt:lpstr>
      <vt:lpstr>Avenir LT Std 65 Medium</vt:lpstr>
      <vt:lpstr>Calibri</vt:lpstr>
      <vt:lpstr>Calibri Light</vt:lpstr>
      <vt:lpstr>1_Custom Design</vt:lpstr>
      <vt:lpstr>2_Custom Design</vt:lpstr>
      <vt:lpstr>1_Office Theme</vt:lpstr>
      <vt:lpstr>PowerPoint Presentation</vt:lpstr>
      <vt:lpstr>About CUPA-HR</vt:lpstr>
      <vt:lpstr>Current Focus Areas for CUPA-HR</vt:lpstr>
      <vt:lpstr>What CUPA-HR Is Known for …</vt:lpstr>
      <vt:lpstr>Today’s Presentation</vt:lpstr>
      <vt:lpstr>Membership Basics</vt:lpstr>
      <vt:lpstr>Membership Basics</vt:lpstr>
      <vt:lpstr>Membership Basics</vt:lpstr>
      <vt:lpstr>Membership Basics</vt:lpstr>
      <vt:lpstr>Membership Basics</vt:lpstr>
      <vt:lpstr>Membership Basics</vt:lpstr>
      <vt:lpstr>Member Discounts</vt:lpstr>
      <vt:lpstr>Members-Only Resources</vt:lpstr>
      <vt:lpstr>Members-Only Resources</vt:lpstr>
      <vt:lpstr>Members-Only Resources</vt:lpstr>
      <vt:lpstr>Members-Only Resources</vt:lpstr>
      <vt:lpstr>Other Resources</vt:lpstr>
      <vt:lpstr>Upcoming Events</vt:lpstr>
      <vt:lpstr>Share the Work You’re Doing</vt:lpstr>
      <vt:lpstr>Leadership Opportunities</vt:lpstr>
      <vt:lpstr>PowerPoint Presentation</vt:lpstr>
      <vt:lpstr>Councils, Committees, Career Growth</vt:lpstr>
      <vt:lpstr>Make the Most of Your Membership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Lakyn Whaley</dc:creator>
  <cp:lastModifiedBy>Beth Humphrey</cp:lastModifiedBy>
  <cp:revision>374</cp:revision>
  <dcterms:created xsi:type="dcterms:W3CDTF">2021-01-13T16:20:35Z</dcterms:created>
  <dcterms:modified xsi:type="dcterms:W3CDTF">2026-02-24T15:07:51Z</dcterms:modified>
</cp:coreProperties>
</file>