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6" r:id="rId2"/>
    <p:sldId id="282" r:id="rId3"/>
    <p:sldId id="283" r:id="rId4"/>
    <p:sldId id="285" r:id="rId5"/>
    <p:sldId id="287" r:id="rId6"/>
    <p:sldId id="293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B42"/>
    <a:srgbClr val="662E91"/>
    <a:srgbClr val="0071BD"/>
    <a:srgbClr val="548937"/>
    <a:srgbClr val="9E005F"/>
    <a:srgbClr val="9E005D"/>
    <a:srgbClr val="0069B5"/>
    <a:srgbClr val="6B1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5" autoAdjust="0"/>
    <p:restoredTop sz="95087" autoAdjust="0"/>
  </p:normalViewPr>
  <p:slideViewPr>
    <p:cSldViewPr>
      <p:cViewPr varScale="1">
        <p:scale>
          <a:sx n="109" d="100"/>
          <a:sy n="109" d="100"/>
        </p:scale>
        <p:origin x="60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A9894-B8B9-449D-BC55-DE9DC3162C5C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92D2B-FDBB-41B5-B9F8-E45BD6BCC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32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24C51-3C9F-438D-B39A-CB4AB56A6822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509BC-96CC-450E-AF8D-E9E42D454F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3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8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27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60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2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1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C509BC-96CC-450E-AF8D-E9E42D454F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9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871200" cy="1470025"/>
          </a:xfrm>
        </p:spPr>
        <p:txBody>
          <a:bodyPr/>
          <a:lstStyle>
            <a:lvl1pPr>
              <a:defRPr b="1">
                <a:solidFill>
                  <a:srgbClr val="0069B5"/>
                </a:solidFill>
                <a:latin typeface="Avenir LT Std 65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B1B4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04800"/>
            <a:ext cx="10871200" cy="1143000"/>
          </a:xfrm>
        </p:spPr>
        <p:txBody>
          <a:bodyPr/>
          <a:lstStyle>
            <a:lvl1pPr>
              <a:defRPr b="1">
                <a:solidFill>
                  <a:srgbClr val="0069B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4644"/>
            <a:ext cx="10972800" cy="4577556"/>
          </a:xfrm>
        </p:spPr>
        <p:txBody>
          <a:bodyPr/>
          <a:lstStyle>
            <a:lvl1pPr>
              <a:defRPr>
                <a:solidFill>
                  <a:srgbClr val="6B1B41"/>
                </a:solidFill>
                <a:latin typeface="+mn-lt"/>
              </a:defRPr>
            </a:lvl1pPr>
            <a:lvl2pPr>
              <a:defRPr>
                <a:solidFill>
                  <a:srgbClr val="6B1B41"/>
                </a:solidFill>
                <a:latin typeface="+mn-lt"/>
              </a:defRPr>
            </a:lvl2pPr>
            <a:lvl3pPr>
              <a:defRPr>
                <a:solidFill>
                  <a:srgbClr val="6B1B41"/>
                </a:solidFill>
                <a:latin typeface="+mn-lt"/>
              </a:defRPr>
            </a:lvl3pPr>
            <a:lvl4pPr>
              <a:defRPr>
                <a:solidFill>
                  <a:srgbClr val="6B1B41"/>
                </a:solidFill>
                <a:latin typeface="+mn-lt"/>
              </a:defRPr>
            </a:lvl4pPr>
            <a:lvl5pPr>
              <a:defRPr>
                <a:solidFill>
                  <a:srgbClr val="6B1B4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69B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B1B4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28600"/>
            <a:ext cx="10972800" cy="1143000"/>
          </a:xfrm>
        </p:spPr>
        <p:txBody>
          <a:bodyPr/>
          <a:lstStyle>
            <a:lvl1pPr>
              <a:defRPr b="1">
                <a:solidFill>
                  <a:srgbClr val="0069B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524001"/>
            <a:ext cx="5384800" cy="3078163"/>
          </a:xfrm>
        </p:spPr>
        <p:txBody>
          <a:bodyPr/>
          <a:lstStyle>
            <a:lvl1pPr>
              <a:defRPr sz="2800">
                <a:solidFill>
                  <a:srgbClr val="6B1B41"/>
                </a:solidFill>
                <a:latin typeface="+mn-lt"/>
              </a:defRPr>
            </a:lvl1pPr>
            <a:lvl2pPr>
              <a:defRPr sz="2400">
                <a:solidFill>
                  <a:srgbClr val="6B1B41"/>
                </a:solidFill>
                <a:latin typeface="+mn-lt"/>
              </a:defRPr>
            </a:lvl2pPr>
            <a:lvl3pPr>
              <a:defRPr sz="2000">
                <a:solidFill>
                  <a:srgbClr val="6B1B41"/>
                </a:solidFill>
                <a:latin typeface="+mn-lt"/>
              </a:defRPr>
            </a:lvl3pPr>
            <a:lvl4pPr>
              <a:defRPr sz="1800">
                <a:solidFill>
                  <a:srgbClr val="6B1B41"/>
                </a:solidFill>
                <a:latin typeface="+mn-lt"/>
              </a:defRPr>
            </a:lvl4pPr>
            <a:lvl5pPr>
              <a:defRPr sz="1800">
                <a:solidFill>
                  <a:srgbClr val="6B1B4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524001"/>
            <a:ext cx="5384800" cy="3078163"/>
          </a:xfrm>
        </p:spPr>
        <p:txBody>
          <a:bodyPr/>
          <a:lstStyle>
            <a:lvl1pPr>
              <a:defRPr sz="2800">
                <a:solidFill>
                  <a:srgbClr val="6B1B41"/>
                </a:solidFill>
                <a:latin typeface="+mn-lt"/>
              </a:defRPr>
            </a:lvl1pPr>
            <a:lvl2pPr>
              <a:defRPr sz="2400">
                <a:solidFill>
                  <a:srgbClr val="6B1B41"/>
                </a:solidFill>
                <a:latin typeface="+mn-lt"/>
              </a:defRPr>
            </a:lvl2pPr>
            <a:lvl3pPr>
              <a:defRPr sz="2000">
                <a:solidFill>
                  <a:srgbClr val="6B1B41"/>
                </a:solidFill>
                <a:latin typeface="+mn-lt"/>
              </a:defRPr>
            </a:lvl3pPr>
            <a:lvl4pPr>
              <a:defRPr sz="1800">
                <a:solidFill>
                  <a:srgbClr val="6B1B41"/>
                </a:solidFill>
                <a:latin typeface="+mn-lt"/>
              </a:defRPr>
            </a:lvl4pPr>
            <a:lvl5pPr>
              <a:defRPr sz="1800">
                <a:solidFill>
                  <a:srgbClr val="6B1B41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972800" cy="990600"/>
          </a:xfrm>
        </p:spPr>
        <p:txBody>
          <a:bodyPr/>
          <a:lstStyle>
            <a:lvl1pPr>
              <a:defRPr b="1">
                <a:solidFill>
                  <a:srgbClr val="0069B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767" y="1874838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69B5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767" y="2636838"/>
            <a:ext cx="5386917" cy="2773363"/>
          </a:xfrm>
        </p:spPr>
        <p:txBody>
          <a:bodyPr/>
          <a:lstStyle>
            <a:lvl1pPr>
              <a:defRPr sz="2400">
                <a:solidFill>
                  <a:srgbClr val="6B1B41"/>
                </a:solidFill>
                <a:latin typeface="+mn-lt"/>
              </a:defRPr>
            </a:lvl1pPr>
            <a:lvl2pPr>
              <a:defRPr sz="2000">
                <a:solidFill>
                  <a:srgbClr val="6B1B41"/>
                </a:solidFill>
                <a:latin typeface="+mn-lt"/>
              </a:defRPr>
            </a:lvl2pPr>
            <a:lvl3pPr>
              <a:defRPr sz="1800">
                <a:solidFill>
                  <a:srgbClr val="6B1B41"/>
                </a:solidFill>
                <a:latin typeface="+mn-lt"/>
              </a:defRPr>
            </a:lvl3pPr>
            <a:lvl4pPr>
              <a:defRPr sz="1600">
                <a:solidFill>
                  <a:srgbClr val="6B1B41"/>
                </a:solidFill>
                <a:latin typeface="+mn-lt"/>
              </a:defRPr>
            </a:lvl4pPr>
            <a:lvl5pPr>
              <a:defRPr sz="1600">
                <a:solidFill>
                  <a:srgbClr val="6B1B4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9768" y="1874838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69B5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5534" y="2636838"/>
            <a:ext cx="5389033" cy="2773363"/>
          </a:xfrm>
        </p:spPr>
        <p:txBody>
          <a:bodyPr/>
          <a:lstStyle>
            <a:lvl1pPr>
              <a:defRPr sz="2400">
                <a:solidFill>
                  <a:srgbClr val="6B1B41"/>
                </a:solidFill>
                <a:latin typeface="+mn-lt"/>
              </a:defRPr>
            </a:lvl1pPr>
            <a:lvl2pPr>
              <a:defRPr sz="2000">
                <a:solidFill>
                  <a:srgbClr val="6B1B41"/>
                </a:solidFill>
                <a:latin typeface="+mn-lt"/>
              </a:defRPr>
            </a:lvl2pPr>
            <a:lvl3pPr>
              <a:defRPr sz="1800">
                <a:solidFill>
                  <a:srgbClr val="6B1B41"/>
                </a:solidFill>
                <a:latin typeface="+mn-lt"/>
              </a:defRPr>
            </a:lvl3pPr>
            <a:lvl4pPr>
              <a:defRPr sz="1600">
                <a:solidFill>
                  <a:srgbClr val="6B1B41"/>
                </a:solidFill>
                <a:latin typeface="+mn-lt"/>
              </a:defRPr>
            </a:lvl4pPr>
            <a:lvl5pPr>
              <a:defRPr sz="1600">
                <a:solidFill>
                  <a:srgbClr val="6B1B4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1277600" cy="1143000"/>
          </a:xfrm>
        </p:spPr>
        <p:txBody>
          <a:bodyPr/>
          <a:lstStyle>
            <a:lvl1pPr>
              <a:defRPr b="1">
                <a:solidFill>
                  <a:srgbClr val="0069B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1" y="274637"/>
            <a:ext cx="4011084" cy="1162050"/>
          </a:xfrm>
        </p:spPr>
        <p:txBody>
          <a:bodyPr anchor="b"/>
          <a:lstStyle>
            <a:lvl1pPr algn="l">
              <a:defRPr sz="2000" b="0">
                <a:solidFill>
                  <a:srgbClr val="0069B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733" y="274638"/>
            <a:ext cx="5494867" cy="4678363"/>
          </a:xfrm>
        </p:spPr>
        <p:txBody>
          <a:bodyPr/>
          <a:lstStyle>
            <a:lvl1pPr>
              <a:defRPr sz="3200">
                <a:solidFill>
                  <a:srgbClr val="6B1B41"/>
                </a:solidFill>
                <a:latin typeface="+mn-lt"/>
              </a:defRPr>
            </a:lvl1pPr>
            <a:lvl2pPr>
              <a:defRPr sz="2800">
                <a:solidFill>
                  <a:srgbClr val="6B1B41"/>
                </a:solidFill>
                <a:latin typeface="+mn-lt"/>
              </a:defRPr>
            </a:lvl2pPr>
            <a:lvl3pPr>
              <a:defRPr sz="2400">
                <a:solidFill>
                  <a:srgbClr val="6B1B41"/>
                </a:solidFill>
                <a:latin typeface="+mn-lt"/>
              </a:defRPr>
            </a:lvl3pPr>
            <a:lvl4pPr>
              <a:defRPr sz="2000">
                <a:solidFill>
                  <a:srgbClr val="6B1B41"/>
                </a:solidFill>
                <a:latin typeface="+mn-lt"/>
              </a:defRPr>
            </a:lvl4pPr>
            <a:lvl5pPr>
              <a:defRPr sz="2000">
                <a:solidFill>
                  <a:srgbClr val="6B1B4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1" y="1493838"/>
            <a:ext cx="4011084" cy="3459163"/>
          </a:xfrm>
        </p:spPr>
        <p:txBody>
          <a:bodyPr/>
          <a:lstStyle>
            <a:lvl1pPr marL="0" indent="0">
              <a:buNone/>
              <a:defRPr sz="1400">
                <a:solidFill>
                  <a:srgbClr val="6B1B4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69B5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127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6B1B41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EA4C6-09A1-4265-B52D-ECB4EDCA1029}" type="datetime1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Session 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75DD-2D4F-4D8F-9399-930DFEBEC1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sl.org/research/telecommunications-and-information-technology/bill-tracking-and-subscription-service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76600" y="1000780"/>
            <a:ext cx="8763000" cy="82802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Advocacy 101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2819400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6B1B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5334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8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61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B1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CUPA-HR’s Focus on Advocacy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AA3D30F-9EEE-4CBD-A894-0849E7853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11262652" cy="4313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FA3E47B-2C46-4B22-BB00-6DE166F9A30D}"/>
              </a:ext>
            </a:extLst>
          </p:cNvPr>
          <p:cNvSpPr/>
          <p:nvPr/>
        </p:nvSpPr>
        <p:spPr>
          <a:xfrm>
            <a:off x="228600" y="4038600"/>
            <a:ext cx="1498600" cy="609600"/>
          </a:xfrm>
          <a:prstGeom prst="rightArrow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871200" cy="1143000"/>
          </a:xfrm>
        </p:spPr>
        <p:txBody>
          <a:bodyPr/>
          <a:lstStyle/>
          <a:p>
            <a:r>
              <a:rPr lang="en-US" dirty="0">
                <a:solidFill>
                  <a:srgbClr val="6B1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CUPA-HR’s Advocacy Work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31C255-FFDE-4F54-8773-690C6E48038B}"/>
              </a:ext>
            </a:extLst>
          </p:cNvPr>
          <p:cNvGrpSpPr/>
          <p:nvPr/>
        </p:nvGrpSpPr>
        <p:grpSpPr>
          <a:xfrm>
            <a:off x="1836805" y="1446628"/>
            <a:ext cx="8983595" cy="2287172"/>
            <a:chOff x="1371600" y="1446628"/>
            <a:chExt cx="8983595" cy="228717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E445F2-1512-46C9-99C1-71005E6F235D}"/>
                </a:ext>
              </a:extLst>
            </p:cNvPr>
            <p:cNvSpPr/>
            <p:nvPr/>
          </p:nvSpPr>
          <p:spPr>
            <a:xfrm>
              <a:off x="1371600" y="1453661"/>
              <a:ext cx="8983595" cy="22801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498BA0-9830-49A6-AF98-1F09D8FB5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27" r="20371"/>
            <a:stretch/>
          </p:blipFill>
          <p:spPr>
            <a:xfrm>
              <a:off x="7105003" y="1446628"/>
              <a:ext cx="3250192" cy="22871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C803E3-40AE-478F-B1A2-3A29BE7B992D}"/>
                </a:ext>
              </a:extLst>
            </p:cNvPr>
            <p:cNvSpPr txBox="1"/>
            <p:nvPr/>
          </p:nvSpPr>
          <p:spPr>
            <a:xfrm>
              <a:off x="2743200" y="1905000"/>
              <a:ext cx="381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</a:t>
              </a:r>
              <a:b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Relations Team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5D8F65-6733-4634-9546-0D88FDDFF4AD}"/>
              </a:ext>
            </a:extLst>
          </p:cNvPr>
          <p:cNvGrpSpPr/>
          <p:nvPr/>
        </p:nvGrpSpPr>
        <p:grpSpPr>
          <a:xfrm>
            <a:off x="1821563" y="4149969"/>
            <a:ext cx="8983595" cy="2280139"/>
            <a:chOff x="1356358" y="4149969"/>
            <a:chExt cx="8983595" cy="22801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5EF4E3-E3F6-4EFA-A4BE-6F82CCF21189}"/>
                </a:ext>
              </a:extLst>
            </p:cNvPr>
            <p:cNvSpPr/>
            <p:nvPr/>
          </p:nvSpPr>
          <p:spPr>
            <a:xfrm>
              <a:off x="1356358" y="4149969"/>
              <a:ext cx="8983595" cy="22801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2598A7-DCB5-4D4D-AB74-F943835B3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75" b="15922"/>
            <a:stretch/>
          </p:blipFill>
          <p:spPr>
            <a:xfrm>
              <a:off x="1356358" y="4149969"/>
              <a:ext cx="3146337" cy="228013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81003D-2F1B-421A-BAAE-006228CADEC7}"/>
                </a:ext>
              </a:extLst>
            </p:cNvPr>
            <p:cNvSpPr txBox="1"/>
            <p:nvPr/>
          </p:nvSpPr>
          <p:spPr>
            <a:xfrm>
              <a:off x="6096000" y="4607169"/>
              <a:ext cx="36494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Policy Committee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49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82166"/>
            <a:ext cx="10871200" cy="1143000"/>
          </a:xfrm>
        </p:spPr>
        <p:txBody>
          <a:bodyPr/>
          <a:lstStyle/>
          <a:p>
            <a:r>
              <a:rPr lang="en-US" dirty="0">
                <a:solidFill>
                  <a:srgbClr val="6B1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 of Advocacy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06C55-D80A-4422-A025-0004B618DBE0}"/>
              </a:ext>
            </a:extLst>
          </p:cNvPr>
          <p:cNvSpPr txBox="1"/>
          <p:nvPr/>
        </p:nvSpPr>
        <p:spPr>
          <a:xfrm>
            <a:off x="940972" y="1524739"/>
            <a:ext cx="5765800" cy="476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 Ed Friends</a:t>
            </a:r>
          </a:p>
          <a:p>
            <a:pPr marL="228600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Presidential Associations </a:t>
            </a:r>
          </a:p>
          <a:p>
            <a:pPr marL="228600" indent="-228600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ACE, AAU, APLU, NIACU, AASCU </a:t>
            </a:r>
          </a:p>
          <a:p>
            <a:pPr marL="228600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Professional Associations</a:t>
            </a:r>
          </a:p>
          <a:p>
            <a:pPr marL="228600" indent="-228600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NACUBO, EDUCAUSE, NCCA, etc.</a:t>
            </a:r>
          </a:p>
          <a:p>
            <a:pPr marL="228600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Institutions</a:t>
            </a:r>
          </a:p>
          <a:p>
            <a:pPr marL="685800" lvl="1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Chancellors &amp; Provosts </a:t>
            </a:r>
          </a:p>
          <a:p>
            <a:pPr marL="685800" lvl="1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Affairs Officers</a:t>
            </a:r>
          </a:p>
          <a:p>
            <a:pPr marL="685800" lvl="1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 Officers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CF6DC-B659-49F8-ADBD-1B17D16AA834}"/>
              </a:ext>
            </a:extLst>
          </p:cNvPr>
          <p:cNvSpPr txBox="1"/>
          <p:nvPr/>
        </p:nvSpPr>
        <p:spPr>
          <a:xfrm>
            <a:off x="6706772" y="1524739"/>
            <a:ext cx="5409028" cy="423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Employer (HR) Friends 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Employer Associations</a:t>
            </a:r>
          </a:p>
          <a:p>
            <a:pPr marL="228600" indent="-228600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SHRM, HR Policy Association, AH&amp;LA, NAM, NRF,  Chamber of Commerce</a:t>
            </a:r>
          </a:p>
          <a:p>
            <a:pPr marL="228600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 Employers</a:t>
            </a:r>
          </a:p>
          <a:p>
            <a:pPr marL="685800" lvl="1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 Owners &amp; CEOs</a:t>
            </a:r>
          </a:p>
          <a:p>
            <a:pPr marL="685800" lvl="1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Lobbyists</a:t>
            </a:r>
          </a:p>
          <a:p>
            <a:pPr marL="685800" lvl="1" indent="-2286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 and other officers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B1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A8737-4389-4C55-B883-1DE75092E76C}"/>
              </a:ext>
            </a:extLst>
          </p:cNvPr>
          <p:cNvGrpSpPr/>
          <p:nvPr/>
        </p:nvGrpSpPr>
        <p:grpSpPr>
          <a:xfrm>
            <a:off x="1447800" y="2133600"/>
            <a:ext cx="9927772" cy="3200400"/>
            <a:chOff x="1752600" y="2895600"/>
            <a:chExt cx="9218645" cy="2971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26212D-E6E5-4287-B6F5-DC0A10EE4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77"/>
            <a:stretch/>
          </p:blipFill>
          <p:spPr>
            <a:xfrm>
              <a:off x="1752600" y="2895600"/>
              <a:ext cx="9218645" cy="2971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05221B-30A7-41D4-A23C-C4EC482C97D6}"/>
                </a:ext>
              </a:extLst>
            </p:cNvPr>
            <p:cNvSpPr txBox="1"/>
            <p:nvPr/>
          </p:nvSpPr>
          <p:spPr>
            <a:xfrm>
              <a:off x="2133600" y="29718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63CDFF9-4C15-4657-A198-B524E7B2D3BB}"/>
                </a:ext>
              </a:extLst>
            </p:cNvPr>
            <p:cNvSpPr txBox="1"/>
            <p:nvPr/>
          </p:nvSpPr>
          <p:spPr>
            <a:xfrm>
              <a:off x="3096065" y="297179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662E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BD887D-B112-4F70-B753-BE08069D5BA0}"/>
                </a:ext>
              </a:extLst>
            </p:cNvPr>
            <p:cNvSpPr txBox="1"/>
            <p:nvPr/>
          </p:nvSpPr>
          <p:spPr>
            <a:xfrm>
              <a:off x="3962400" y="297179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5489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5967B8-BEA7-4E71-9C3A-C068771AAE53}"/>
                </a:ext>
              </a:extLst>
            </p:cNvPr>
            <p:cNvSpPr txBox="1"/>
            <p:nvPr/>
          </p:nvSpPr>
          <p:spPr>
            <a:xfrm>
              <a:off x="4828735" y="297179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9E00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333A43-9338-45C6-AF13-B9223A5438CA}"/>
                </a:ext>
              </a:extLst>
            </p:cNvPr>
            <p:cNvSpPr txBox="1"/>
            <p:nvPr/>
          </p:nvSpPr>
          <p:spPr>
            <a:xfrm>
              <a:off x="5638800" y="297179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0ECEE2-90AD-4366-8B54-8F26001FC513}"/>
                </a:ext>
              </a:extLst>
            </p:cNvPr>
            <p:cNvSpPr txBox="1"/>
            <p:nvPr/>
          </p:nvSpPr>
          <p:spPr>
            <a:xfrm>
              <a:off x="6479344" y="2971798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662E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C9784E-6CB2-4D74-9BAE-723596400788}"/>
                </a:ext>
              </a:extLst>
            </p:cNvPr>
            <p:cNvSpPr txBox="1"/>
            <p:nvPr/>
          </p:nvSpPr>
          <p:spPr>
            <a:xfrm>
              <a:off x="7467600" y="2971797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5489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C517AE-9073-4F25-9B05-1EAF486122AE}"/>
                </a:ext>
              </a:extLst>
            </p:cNvPr>
            <p:cNvSpPr txBox="1"/>
            <p:nvPr/>
          </p:nvSpPr>
          <p:spPr>
            <a:xfrm>
              <a:off x="8305800" y="2971796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9E00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F1C4E2-A82B-4274-A9A3-FE47BDC64C60}"/>
                </a:ext>
              </a:extLst>
            </p:cNvPr>
            <p:cNvSpPr txBox="1"/>
            <p:nvPr/>
          </p:nvSpPr>
          <p:spPr>
            <a:xfrm>
              <a:off x="9144000" y="2971795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1B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6E2EB5-F81D-49A6-92E3-093AA7BFE224}"/>
                </a:ext>
              </a:extLst>
            </p:cNvPr>
            <p:cNvSpPr txBox="1"/>
            <p:nvPr/>
          </p:nvSpPr>
          <p:spPr>
            <a:xfrm>
              <a:off x="9982200" y="2971794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662E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4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F438-7E3E-48C7-A251-90F27905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6B1B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Advocate on Your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F533-3E10-40E7-9C52-45742CA6B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0" y="1676400"/>
            <a:ext cx="10439400" cy="45775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with your peers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relationships with your Government Affairs office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CUPA-HR emails with your chancellors and provosts</a:t>
            </a:r>
          </a:p>
          <a:p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Advocacy section of the CUPA-HR website: www.cupahr.org/advocacy</a:t>
            </a:r>
          </a:p>
        </p:txBody>
      </p:sp>
    </p:spTree>
    <p:extLst>
      <p:ext uri="{BB962C8B-B14F-4D97-AF65-F5344CB8AC3E}">
        <p14:creationId xmlns:p14="http://schemas.microsoft.com/office/powerpoint/2010/main" val="38275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28600"/>
            <a:ext cx="108712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6B1B4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 and Local Advocacy</a:t>
            </a:r>
            <a:endParaRPr lang="en-US" dirty="0">
              <a:solidFill>
                <a:srgbClr val="6B1B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EB4AD0-243D-405A-927F-1E6AAC250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708" y="1447800"/>
            <a:ext cx="10972800" cy="457755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which bills your local senators and representatives sponsor and support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which legislators serve on higher ed or personnel/employment committees in your state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bills in those committees that interest you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informed about local laws that impact your work </a:t>
            </a:r>
          </a:p>
          <a:p>
            <a:pPr marL="0" indent="0">
              <a:buNone/>
            </a:pPr>
            <a:br>
              <a:rPr lang="en-US" sz="14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8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http://www.ncsl.org/research/telecommunications-and-information-technology/bill-tracking-and-subscription-services.aspx</a:t>
            </a:r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7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PA-HR-2013">
      <a:dk1>
        <a:srgbClr val="0068B4"/>
      </a:dk1>
      <a:lt1>
        <a:srgbClr val="FFFFFF"/>
      </a:lt1>
      <a:dk2>
        <a:srgbClr val="009F50"/>
      </a:dk2>
      <a:lt2>
        <a:srgbClr val="FFFFFF"/>
      </a:lt2>
      <a:accent1>
        <a:srgbClr val="6A1B41"/>
      </a:accent1>
      <a:accent2>
        <a:srgbClr val="D85F27"/>
      </a:accent2>
      <a:accent3>
        <a:srgbClr val="0068B4"/>
      </a:accent3>
      <a:accent4>
        <a:srgbClr val="009F50"/>
      </a:accent4>
      <a:accent5>
        <a:srgbClr val="000000"/>
      </a:accent5>
      <a:accent6>
        <a:srgbClr val="FFFFFF"/>
      </a:accent6>
      <a:hlink>
        <a:srgbClr val="6A1B41"/>
      </a:hlink>
      <a:folHlink>
        <a:srgbClr val="6A1B41"/>
      </a:folHlink>
    </a:clrScheme>
    <a:fontScheme name="CUPA-HR - Avenir">
      <a:majorFont>
        <a:latin typeface="Avenir LT Std 65 Medium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3385</TotalTime>
  <Words>200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LT Std 45 Book</vt:lpstr>
      <vt:lpstr>Avenir LT Std 65 Medium</vt:lpstr>
      <vt:lpstr>Calibri</vt:lpstr>
      <vt:lpstr>Office Theme</vt:lpstr>
      <vt:lpstr>PowerPoint Presentation</vt:lpstr>
      <vt:lpstr>CUPA-HR’s Focus on Advocacy</vt:lpstr>
      <vt:lpstr>CUPA-HR’s Advocacy Work</vt:lpstr>
      <vt:lpstr>Anatomy of Advocacy </vt:lpstr>
      <vt:lpstr>How It Works</vt:lpstr>
      <vt:lpstr>How to Advocate on Your Campus</vt:lpstr>
      <vt:lpstr>State and Local Advocacy</vt:lpstr>
    </vt:vector>
  </TitlesOfParts>
  <Company>CUPA-HR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Jeremy Longmire</dc:creator>
  <cp:lastModifiedBy>Beth Humphrey</cp:lastModifiedBy>
  <cp:revision>203</cp:revision>
  <dcterms:created xsi:type="dcterms:W3CDTF">2011-02-09T16:24:45Z</dcterms:created>
  <dcterms:modified xsi:type="dcterms:W3CDTF">2019-02-05T18:23:22Z</dcterms:modified>
</cp:coreProperties>
</file>