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1B41"/>
    <a:srgbClr val="014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72055" autoAdjust="0"/>
  </p:normalViewPr>
  <p:slideViewPr>
    <p:cSldViewPr snapToGrid="0">
      <p:cViewPr varScale="1">
        <p:scale>
          <a:sx n="70" d="100"/>
          <a:sy n="70" d="100"/>
        </p:scale>
        <p:origin x="8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yle Kiser" userId="35042505_tp_dropbox_plus" providerId="OAuth2" clId="{29BCA11E-30F6-46A7-BD2E-75D546B8C26E}"/>
    <pc:docChg chg="undo custSel modSld">
      <pc:chgData name="Gayle Kiser" userId="35042505_tp_dropbox_plus" providerId="OAuth2" clId="{29BCA11E-30F6-46A7-BD2E-75D546B8C26E}" dt="2026-07-02T13:08:38.246" v="91" actId="14100"/>
      <pc:docMkLst>
        <pc:docMk/>
      </pc:docMkLst>
      <pc:sldChg chg="modSp mod">
        <pc:chgData name="Gayle Kiser" userId="35042505_tp_dropbox_plus" providerId="OAuth2" clId="{29BCA11E-30F6-46A7-BD2E-75D546B8C26E}" dt="2026-07-02T13:08:38.246" v="91" actId="14100"/>
        <pc:sldMkLst>
          <pc:docMk/>
          <pc:sldMk cId="2609406090" sldId="260"/>
        </pc:sldMkLst>
        <pc:spChg chg="mod">
          <ac:chgData name="Gayle Kiser" userId="35042505_tp_dropbox_plus" providerId="OAuth2" clId="{29BCA11E-30F6-46A7-BD2E-75D546B8C26E}" dt="2026-07-02T12:59:05.173" v="72" actId="255"/>
          <ac:spMkLst>
            <pc:docMk/>
            <pc:sldMk cId="2609406090" sldId="260"/>
            <ac:spMk id="2" creationId="{D4926292-1EA5-8552-A9A1-D2B42FA69452}"/>
          </ac:spMkLst>
        </pc:spChg>
        <pc:picChg chg="mod">
          <ac:chgData name="Gayle Kiser" userId="35042505_tp_dropbox_plus" providerId="OAuth2" clId="{29BCA11E-30F6-46A7-BD2E-75D546B8C26E}" dt="2026-07-02T13:08:38.246" v="91" actId="14100"/>
          <ac:picMkLst>
            <pc:docMk/>
            <pc:sldMk cId="2609406090" sldId="260"/>
            <ac:picMk id="6" creationId="{F107C9E7-EBE4-88BD-87F8-AF123B3FF905}"/>
          </ac:picMkLst>
        </pc:picChg>
      </pc:sldChg>
      <pc:sldChg chg="addSp delSp modSp mod delAnim">
        <pc:chgData name="Gayle Kiser" userId="35042505_tp_dropbox_plus" providerId="OAuth2" clId="{29BCA11E-30F6-46A7-BD2E-75D546B8C26E}" dt="2026-07-02T12:53:58.762" v="32" actId="1076"/>
        <pc:sldMkLst>
          <pc:docMk/>
          <pc:sldMk cId="735599947" sldId="261"/>
        </pc:sldMkLst>
        <pc:spChg chg="mod">
          <ac:chgData name="Gayle Kiser" userId="35042505_tp_dropbox_plus" providerId="OAuth2" clId="{29BCA11E-30F6-46A7-BD2E-75D546B8C26E}" dt="2026-07-02T12:46:19.662" v="11" actId="1076"/>
          <ac:spMkLst>
            <pc:docMk/>
            <pc:sldMk cId="735599947" sldId="261"/>
            <ac:spMk id="2" creationId="{7AF1FD33-B100-09DC-7E03-1EA394D929F5}"/>
          </ac:spMkLst>
        </pc:spChg>
        <pc:spChg chg="del">
          <ac:chgData name="Gayle Kiser" userId="35042505_tp_dropbox_plus" providerId="OAuth2" clId="{29BCA11E-30F6-46A7-BD2E-75D546B8C26E}" dt="2026-07-02T12:53:53.447" v="28" actId="478"/>
          <ac:spMkLst>
            <pc:docMk/>
            <pc:sldMk cId="735599947" sldId="261"/>
            <ac:spMk id="8" creationId="{EF9AF030-94BA-C431-B01D-1B3620D357AD}"/>
          </ac:spMkLst>
        </pc:spChg>
        <pc:picChg chg="add mod">
          <ac:chgData name="Gayle Kiser" userId="35042505_tp_dropbox_plus" providerId="OAuth2" clId="{29BCA11E-30F6-46A7-BD2E-75D546B8C26E}" dt="2026-07-02T12:53:58.762" v="32" actId="1076"/>
          <ac:picMkLst>
            <pc:docMk/>
            <pc:sldMk cId="735599947" sldId="261"/>
            <ac:picMk id="4" creationId="{EF01257E-1059-5085-FED1-0E130705F106}"/>
          </ac:picMkLst>
        </pc:picChg>
        <pc:picChg chg="del mod">
          <ac:chgData name="Gayle Kiser" userId="35042505_tp_dropbox_plus" providerId="OAuth2" clId="{29BCA11E-30F6-46A7-BD2E-75D546B8C26E}" dt="2026-07-02T12:53:51.883" v="27" actId="478"/>
          <ac:picMkLst>
            <pc:docMk/>
            <pc:sldMk cId="735599947" sldId="261"/>
            <ac:picMk id="5" creationId="{F52ECAEF-E133-A3E3-5032-92A13EB3A9D5}"/>
          </ac:picMkLst>
        </pc:picChg>
      </pc:sldChg>
      <pc:sldChg chg="modSp mod">
        <pc:chgData name="Gayle Kiser" userId="35042505_tp_dropbox_plus" providerId="OAuth2" clId="{29BCA11E-30F6-46A7-BD2E-75D546B8C26E}" dt="2026-07-02T12:59:17.427" v="74" actId="255"/>
        <pc:sldMkLst>
          <pc:docMk/>
          <pc:sldMk cId="1227151550" sldId="262"/>
        </pc:sldMkLst>
        <pc:spChg chg="mod">
          <ac:chgData name="Gayle Kiser" userId="35042505_tp_dropbox_plus" providerId="OAuth2" clId="{29BCA11E-30F6-46A7-BD2E-75D546B8C26E}" dt="2026-07-02T12:59:17.427" v="74" actId="255"/>
          <ac:spMkLst>
            <pc:docMk/>
            <pc:sldMk cId="1227151550" sldId="262"/>
            <ac:spMk id="2" creationId="{B962CD0B-E49F-1021-3ECB-92F79B243C9A}"/>
          </ac:spMkLst>
        </pc:spChg>
      </pc:sldChg>
      <pc:sldChg chg="addSp delSp modSp mod delAnim">
        <pc:chgData name="Gayle Kiser" userId="35042505_tp_dropbox_plus" providerId="OAuth2" clId="{29BCA11E-30F6-46A7-BD2E-75D546B8C26E}" dt="2026-07-02T12:59:28.525" v="75" actId="14100"/>
        <pc:sldMkLst>
          <pc:docMk/>
          <pc:sldMk cId="3254694246" sldId="263"/>
        </pc:sldMkLst>
        <pc:spChg chg="mod">
          <ac:chgData name="Gayle Kiser" userId="35042505_tp_dropbox_plus" providerId="OAuth2" clId="{29BCA11E-30F6-46A7-BD2E-75D546B8C26E}" dt="2026-07-02T12:59:28.525" v="75" actId="14100"/>
          <ac:spMkLst>
            <pc:docMk/>
            <pc:sldMk cId="3254694246" sldId="263"/>
            <ac:spMk id="2" creationId="{542BABC5-D5BA-D7BA-6A00-F1A4131C9835}"/>
          </ac:spMkLst>
        </pc:spChg>
        <pc:spChg chg="del">
          <ac:chgData name="Gayle Kiser" userId="35042505_tp_dropbox_plus" providerId="OAuth2" clId="{29BCA11E-30F6-46A7-BD2E-75D546B8C26E}" dt="2026-07-02T12:49:09.584" v="21" actId="478"/>
          <ac:spMkLst>
            <pc:docMk/>
            <pc:sldMk cId="3254694246" sldId="263"/>
            <ac:spMk id="5" creationId="{2454DE1E-6A0B-00C9-B732-3A7DA89E749F}"/>
          </ac:spMkLst>
        </pc:spChg>
        <pc:spChg chg="add del mod">
          <ac:chgData name="Gayle Kiser" userId="35042505_tp_dropbox_plus" providerId="OAuth2" clId="{29BCA11E-30F6-46A7-BD2E-75D546B8C26E}" dt="2026-07-02T12:49:12.402" v="23" actId="478"/>
          <ac:spMkLst>
            <pc:docMk/>
            <pc:sldMk cId="3254694246" sldId="263"/>
            <ac:spMk id="8" creationId="{8A987AD9-5402-E49F-8F09-6EAD83836173}"/>
          </ac:spMkLst>
        </pc:spChg>
        <pc:picChg chg="del mod">
          <ac:chgData name="Gayle Kiser" userId="35042505_tp_dropbox_plus" providerId="OAuth2" clId="{29BCA11E-30F6-46A7-BD2E-75D546B8C26E}" dt="2026-07-02T12:49:10.644" v="22" actId="478"/>
          <ac:picMkLst>
            <pc:docMk/>
            <pc:sldMk cId="3254694246" sldId="263"/>
            <ac:picMk id="4" creationId="{38B4DBA5-346F-D25D-DCBC-17E4461389AE}"/>
          </ac:picMkLst>
        </pc:picChg>
        <pc:picChg chg="add mod">
          <ac:chgData name="Gayle Kiser" userId="35042505_tp_dropbox_plus" providerId="OAuth2" clId="{29BCA11E-30F6-46A7-BD2E-75D546B8C26E}" dt="2026-07-02T12:49:20.438" v="25" actId="27614"/>
          <ac:picMkLst>
            <pc:docMk/>
            <pc:sldMk cId="3254694246" sldId="263"/>
            <ac:picMk id="6" creationId="{F5A24E32-D8F2-DC47-FDD2-700D4F6716CD}"/>
          </ac:picMkLst>
        </pc:picChg>
      </pc:sldChg>
      <pc:sldChg chg="addSp delSp modSp mod delAnim">
        <pc:chgData name="Gayle Kiser" userId="35042505_tp_dropbox_plus" providerId="OAuth2" clId="{29BCA11E-30F6-46A7-BD2E-75D546B8C26E}" dt="2026-07-02T12:58:51.150" v="71" actId="1076"/>
        <pc:sldMkLst>
          <pc:docMk/>
          <pc:sldMk cId="2322803023" sldId="264"/>
        </pc:sldMkLst>
        <pc:spChg chg="mod">
          <ac:chgData name="Gayle Kiser" userId="35042505_tp_dropbox_plus" providerId="OAuth2" clId="{29BCA11E-30F6-46A7-BD2E-75D546B8C26E}" dt="2026-07-02T12:58:51.150" v="71" actId="1076"/>
          <ac:spMkLst>
            <pc:docMk/>
            <pc:sldMk cId="2322803023" sldId="264"/>
            <ac:spMk id="2" creationId="{80849BF0-A257-C46E-EA76-D60173D36D42}"/>
          </ac:spMkLst>
        </pc:spChg>
        <pc:spChg chg="del">
          <ac:chgData name="Gayle Kiser" userId="35042505_tp_dropbox_plus" providerId="OAuth2" clId="{29BCA11E-30F6-46A7-BD2E-75D546B8C26E}" dt="2026-07-02T12:54:15.027" v="35" actId="478"/>
          <ac:spMkLst>
            <pc:docMk/>
            <pc:sldMk cId="2322803023" sldId="264"/>
            <ac:spMk id="5" creationId="{12EA4E8F-2348-09E1-7637-21349647082A}"/>
          </ac:spMkLst>
        </pc:spChg>
        <pc:spChg chg="add del mod">
          <ac:chgData name="Gayle Kiser" userId="35042505_tp_dropbox_plus" providerId="OAuth2" clId="{29BCA11E-30F6-46A7-BD2E-75D546B8C26E}" dt="2026-07-02T12:54:17.503" v="39" actId="478"/>
          <ac:spMkLst>
            <pc:docMk/>
            <pc:sldMk cId="2322803023" sldId="264"/>
            <ac:spMk id="8" creationId="{6DB93166-C0A9-5E5E-3574-74B1000E8A1B}"/>
          </ac:spMkLst>
        </pc:spChg>
        <pc:picChg chg="del mod">
          <ac:chgData name="Gayle Kiser" userId="35042505_tp_dropbox_plus" providerId="OAuth2" clId="{29BCA11E-30F6-46A7-BD2E-75D546B8C26E}" dt="2026-07-02T12:54:15.547" v="38" actId="478"/>
          <ac:picMkLst>
            <pc:docMk/>
            <pc:sldMk cId="2322803023" sldId="264"/>
            <ac:picMk id="4" creationId="{BEB41F63-FF2E-8C9F-5EAB-35DEE9F36CA0}"/>
          </ac:picMkLst>
        </pc:picChg>
        <pc:picChg chg="add mod">
          <ac:chgData name="Gayle Kiser" userId="35042505_tp_dropbox_plus" providerId="OAuth2" clId="{29BCA11E-30F6-46A7-BD2E-75D546B8C26E}" dt="2026-07-02T12:54:22.025" v="41" actId="14100"/>
          <ac:picMkLst>
            <pc:docMk/>
            <pc:sldMk cId="2322803023" sldId="264"/>
            <ac:picMk id="6" creationId="{14D0F8A3-D380-71CF-7680-1F44F9B41760}"/>
          </ac:picMkLst>
        </pc:picChg>
      </pc:sldChg>
      <pc:sldChg chg="modSp mod">
        <pc:chgData name="Gayle Kiser" userId="35042505_tp_dropbox_plus" providerId="OAuth2" clId="{29BCA11E-30F6-46A7-BD2E-75D546B8C26E}" dt="2026-07-02T12:59:44.362" v="76" actId="255"/>
        <pc:sldMkLst>
          <pc:docMk/>
          <pc:sldMk cId="4226048457" sldId="265"/>
        </pc:sldMkLst>
        <pc:spChg chg="mod">
          <ac:chgData name="Gayle Kiser" userId="35042505_tp_dropbox_plus" providerId="OAuth2" clId="{29BCA11E-30F6-46A7-BD2E-75D546B8C26E}" dt="2026-07-02T12:59:44.362" v="76" actId="255"/>
          <ac:spMkLst>
            <pc:docMk/>
            <pc:sldMk cId="4226048457" sldId="265"/>
            <ac:spMk id="2" creationId="{78EE633B-BB66-4CDA-06E2-4F2972E6C8F2}"/>
          </ac:spMkLst>
        </pc:spChg>
      </pc:sldChg>
      <pc:sldChg chg="addSp delSp modSp mod delAnim">
        <pc:chgData name="Gayle Kiser" userId="35042505_tp_dropbox_plus" providerId="OAuth2" clId="{29BCA11E-30F6-46A7-BD2E-75D546B8C26E}" dt="2026-07-02T12:56:44.269" v="56" actId="1076"/>
        <pc:sldMkLst>
          <pc:docMk/>
          <pc:sldMk cId="2421232959" sldId="266"/>
        </pc:sldMkLst>
        <pc:spChg chg="mod">
          <ac:chgData name="Gayle Kiser" userId="35042505_tp_dropbox_plus" providerId="OAuth2" clId="{29BCA11E-30F6-46A7-BD2E-75D546B8C26E}" dt="2026-07-02T12:56:44.269" v="56" actId="1076"/>
          <ac:spMkLst>
            <pc:docMk/>
            <pc:sldMk cId="2421232959" sldId="266"/>
            <ac:spMk id="2" creationId="{DC9B028E-9AB0-4325-3FEC-010172DF37BF}"/>
          </ac:spMkLst>
        </pc:spChg>
        <pc:spChg chg="add del mod">
          <ac:chgData name="Gayle Kiser" userId="35042505_tp_dropbox_plus" providerId="OAuth2" clId="{29BCA11E-30F6-46A7-BD2E-75D546B8C26E}" dt="2026-07-02T12:56:20.199" v="48" actId="478"/>
          <ac:spMkLst>
            <pc:docMk/>
            <pc:sldMk cId="2421232959" sldId="266"/>
            <ac:spMk id="4" creationId="{8FCF270B-09A5-2D09-80FD-B996B8F1DF60}"/>
          </ac:spMkLst>
        </pc:spChg>
        <pc:spChg chg="del">
          <ac:chgData name="Gayle Kiser" userId="35042505_tp_dropbox_plus" providerId="OAuth2" clId="{29BCA11E-30F6-46A7-BD2E-75D546B8C26E}" dt="2026-07-02T12:56:21.116" v="49" actId="478"/>
          <ac:spMkLst>
            <pc:docMk/>
            <pc:sldMk cId="2421232959" sldId="266"/>
            <ac:spMk id="12" creationId="{8F1907D0-5C18-517A-2703-6B1433E9D687}"/>
          </ac:spMkLst>
        </pc:spChg>
        <pc:picChg chg="add mod">
          <ac:chgData name="Gayle Kiser" userId="35042505_tp_dropbox_plus" providerId="OAuth2" clId="{29BCA11E-30F6-46A7-BD2E-75D546B8C26E}" dt="2026-07-02T12:56:40.092" v="55" actId="1076"/>
          <ac:picMkLst>
            <pc:docMk/>
            <pc:sldMk cId="2421232959" sldId="266"/>
            <ac:picMk id="6" creationId="{C7DC53BB-D34A-003F-B268-A7F49318D313}"/>
          </ac:picMkLst>
        </pc:picChg>
        <pc:picChg chg="del">
          <ac:chgData name="Gayle Kiser" userId="35042505_tp_dropbox_plus" providerId="OAuth2" clId="{29BCA11E-30F6-46A7-BD2E-75D546B8C26E}" dt="2026-07-02T12:56:17.265" v="47" actId="478"/>
          <ac:picMkLst>
            <pc:docMk/>
            <pc:sldMk cId="2421232959" sldId="266"/>
            <ac:picMk id="11" creationId="{E7FB5119-902B-AA22-A50F-F3CF905D23B6}"/>
          </ac:picMkLst>
        </pc:picChg>
      </pc:sldChg>
      <pc:sldChg chg="modSp mod">
        <pc:chgData name="Gayle Kiser" userId="35042505_tp_dropbox_plus" providerId="OAuth2" clId="{29BCA11E-30F6-46A7-BD2E-75D546B8C26E}" dt="2026-07-02T13:00:00.381" v="79" actId="14100"/>
        <pc:sldMkLst>
          <pc:docMk/>
          <pc:sldMk cId="3898606214" sldId="267"/>
        </pc:sldMkLst>
        <pc:spChg chg="mod">
          <ac:chgData name="Gayle Kiser" userId="35042505_tp_dropbox_plus" providerId="OAuth2" clId="{29BCA11E-30F6-46A7-BD2E-75D546B8C26E}" dt="2026-07-02T13:00:00.381" v="79" actId="14100"/>
          <ac:spMkLst>
            <pc:docMk/>
            <pc:sldMk cId="3898606214" sldId="267"/>
            <ac:spMk id="2" creationId="{DF98BD03-DCA2-1117-53C6-102F07840F8C}"/>
          </ac:spMkLst>
        </pc:spChg>
      </pc:sldChg>
      <pc:sldChg chg="modSp mod">
        <pc:chgData name="Gayle Kiser" userId="35042505_tp_dropbox_plus" providerId="OAuth2" clId="{29BCA11E-30F6-46A7-BD2E-75D546B8C26E}" dt="2026-07-02T13:00:14.967" v="82" actId="1076"/>
        <pc:sldMkLst>
          <pc:docMk/>
          <pc:sldMk cId="3416836568" sldId="268"/>
        </pc:sldMkLst>
        <pc:spChg chg="mod">
          <ac:chgData name="Gayle Kiser" userId="35042505_tp_dropbox_plus" providerId="OAuth2" clId="{29BCA11E-30F6-46A7-BD2E-75D546B8C26E}" dt="2026-07-02T13:00:10.814" v="81" actId="255"/>
          <ac:spMkLst>
            <pc:docMk/>
            <pc:sldMk cId="3416836568" sldId="268"/>
            <ac:spMk id="2" creationId="{D54DDB92-1E94-B0C8-63B5-526BD86DAEEA}"/>
          </ac:spMkLst>
        </pc:spChg>
        <pc:picChg chg="mod">
          <ac:chgData name="Gayle Kiser" userId="35042505_tp_dropbox_plus" providerId="OAuth2" clId="{29BCA11E-30F6-46A7-BD2E-75D546B8C26E}" dt="2026-07-02T13:00:14.967" v="82" actId="1076"/>
          <ac:picMkLst>
            <pc:docMk/>
            <pc:sldMk cId="3416836568" sldId="268"/>
            <ac:picMk id="4" creationId="{067412C3-8DA1-493A-0E2A-9D3922919C22}"/>
          </ac:picMkLst>
        </pc:picChg>
      </pc:sldChg>
      <pc:sldChg chg="modSp mod">
        <pc:chgData name="Gayle Kiser" userId="35042505_tp_dropbox_plus" providerId="OAuth2" clId="{29BCA11E-30F6-46A7-BD2E-75D546B8C26E}" dt="2026-07-02T13:00:46.186" v="84" actId="1076"/>
        <pc:sldMkLst>
          <pc:docMk/>
          <pc:sldMk cId="3527898443" sldId="269"/>
        </pc:sldMkLst>
        <pc:spChg chg="mod">
          <ac:chgData name="Gayle Kiser" userId="35042505_tp_dropbox_plus" providerId="OAuth2" clId="{29BCA11E-30F6-46A7-BD2E-75D546B8C26E}" dt="2026-07-02T13:00:39.372" v="83" actId="255"/>
          <ac:spMkLst>
            <pc:docMk/>
            <pc:sldMk cId="3527898443" sldId="269"/>
            <ac:spMk id="2" creationId="{2AA46907-9EF8-8D03-7378-61BEAC419AB8}"/>
          </ac:spMkLst>
        </pc:spChg>
        <pc:picChg chg="mod">
          <ac:chgData name="Gayle Kiser" userId="35042505_tp_dropbox_plus" providerId="OAuth2" clId="{29BCA11E-30F6-46A7-BD2E-75D546B8C26E}" dt="2026-07-02T13:00:46.186" v="84" actId="1076"/>
          <ac:picMkLst>
            <pc:docMk/>
            <pc:sldMk cId="3527898443" sldId="269"/>
            <ac:picMk id="5" creationId="{8EE1C2B9-6A86-7EAB-09FF-669A903AE8FC}"/>
          </ac:picMkLst>
        </pc:picChg>
      </pc:sldChg>
      <pc:sldChg chg="modSp mod">
        <pc:chgData name="Gayle Kiser" userId="35042505_tp_dropbox_plus" providerId="OAuth2" clId="{29BCA11E-30F6-46A7-BD2E-75D546B8C26E}" dt="2026-07-02T13:01:04.157" v="87" actId="1076"/>
        <pc:sldMkLst>
          <pc:docMk/>
          <pc:sldMk cId="576718651" sldId="270"/>
        </pc:sldMkLst>
        <pc:spChg chg="mod">
          <ac:chgData name="Gayle Kiser" userId="35042505_tp_dropbox_plus" providerId="OAuth2" clId="{29BCA11E-30F6-46A7-BD2E-75D546B8C26E}" dt="2026-07-02T13:01:00.127" v="86" actId="1076"/>
          <ac:spMkLst>
            <pc:docMk/>
            <pc:sldMk cId="576718651" sldId="270"/>
            <ac:spMk id="2" creationId="{3029752E-6178-EAD2-F664-38A26129D96F}"/>
          </ac:spMkLst>
        </pc:spChg>
        <pc:picChg chg="mod">
          <ac:chgData name="Gayle Kiser" userId="35042505_tp_dropbox_plus" providerId="OAuth2" clId="{29BCA11E-30F6-46A7-BD2E-75D546B8C26E}" dt="2026-07-02T13:01:04.157" v="87" actId="1076"/>
          <ac:picMkLst>
            <pc:docMk/>
            <pc:sldMk cId="576718651" sldId="270"/>
            <ac:picMk id="5" creationId="{1A4A32DA-7A82-5824-EA97-84B63B7410BD}"/>
          </ac:picMkLst>
        </pc:picChg>
      </pc:sldChg>
      <pc:sldChg chg="modSp mod">
        <pc:chgData name="Gayle Kiser" userId="35042505_tp_dropbox_plus" providerId="OAuth2" clId="{29BCA11E-30F6-46A7-BD2E-75D546B8C26E}" dt="2026-07-02T13:01:22.943" v="90" actId="1076"/>
        <pc:sldMkLst>
          <pc:docMk/>
          <pc:sldMk cId="241559192" sldId="271"/>
        </pc:sldMkLst>
        <pc:spChg chg="mod">
          <ac:chgData name="Gayle Kiser" userId="35042505_tp_dropbox_plus" providerId="OAuth2" clId="{29BCA11E-30F6-46A7-BD2E-75D546B8C26E}" dt="2026-07-02T13:01:15.021" v="89" actId="1076"/>
          <ac:spMkLst>
            <pc:docMk/>
            <pc:sldMk cId="241559192" sldId="271"/>
            <ac:spMk id="2" creationId="{BF02740E-4CE5-A71A-2269-1B635AECF8B8}"/>
          </ac:spMkLst>
        </pc:spChg>
        <pc:picChg chg="mod">
          <ac:chgData name="Gayle Kiser" userId="35042505_tp_dropbox_plus" providerId="OAuth2" clId="{29BCA11E-30F6-46A7-BD2E-75D546B8C26E}" dt="2026-07-02T13:01:22.943" v="90" actId="1076"/>
          <ac:picMkLst>
            <pc:docMk/>
            <pc:sldMk cId="241559192" sldId="271"/>
            <ac:picMk id="5" creationId="{05DFE2EE-E206-E977-B948-C47A654FB1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9D737-8D2E-4023-8C3E-51D45E31940F}" type="datetimeFigureOut">
              <a:rPr lang="en-US" smtClean="0"/>
              <a:t>7/2/2026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94CDE-C173-48D4-8297-F4C977D89369}" type="slidenum">
              <a:rPr lang="en-US" smtClean="0"/>
              <a:t>‹#›</a:t>
            </a:fld>
            <a:endParaRPr lang="en-US"/>
          </a:p>
        </p:txBody>
      </p:sp>
    </p:spTree>
    <p:extLst>
      <p:ext uri="{BB962C8B-B14F-4D97-AF65-F5344CB8AC3E}">
        <p14:creationId xmlns:p14="http://schemas.microsoft.com/office/powerpoint/2010/main" val="3816458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pPr>
            <a:r>
              <a:rPr lang="en-US" b="1" i="0" dirty="0">
                <a:latin typeface="+mn-lt"/>
              </a:rPr>
              <a:t>[30 seconds]</a:t>
            </a:r>
            <a:endParaRPr lang="en-US" b="1" dirty="0">
              <a:latin typeface="+mn-lt"/>
            </a:endParaRPr>
          </a:p>
          <a:p>
            <a:pPr marL="0" lvl="0" indent="0" algn="l" rtl="0">
              <a:lnSpc>
                <a:spcPct val="115000"/>
              </a:lnSpc>
              <a:spcBef>
                <a:spcPts val="0"/>
              </a:spcBef>
              <a:spcAft>
                <a:spcPts val="0"/>
              </a:spcAft>
              <a:buClr>
                <a:schemeClr val="dk1"/>
              </a:buClr>
              <a:buSzPts val="1200"/>
              <a:buFont typeface="Calibri"/>
              <a:buNone/>
            </a:pPr>
            <a:endParaRPr lang="en-US" b="1" dirty="0">
              <a:latin typeface="+mn-lt"/>
            </a:endParaRPr>
          </a:p>
          <a:p>
            <a:pPr marL="0" lvl="0" indent="0" algn="l" rtl="0">
              <a:lnSpc>
                <a:spcPct val="115000"/>
              </a:lnSpc>
              <a:spcBef>
                <a:spcPts val="0"/>
              </a:spcBef>
              <a:spcAft>
                <a:spcPts val="0"/>
              </a:spcAft>
              <a:buClr>
                <a:schemeClr val="dk1"/>
              </a:buClr>
              <a:buSzPts val="1200"/>
              <a:buFont typeface="Calibri"/>
              <a:buNone/>
            </a:pPr>
            <a:r>
              <a:rPr lang="en-US" b="1" dirty="0">
                <a:latin typeface="+mn-lt"/>
              </a:rPr>
              <a:t>Introduce presenter(s).</a:t>
            </a:r>
            <a:endParaRPr lang="en-US" dirty="0">
              <a:latin typeface="+mn-lt"/>
            </a:endParaRPr>
          </a:p>
          <a:p>
            <a:pPr marL="0" lvl="0" indent="0" algn="l" rtl="0">
              <a:lnSpc>
                <a:spcPct val="115000"/>
              </a:lnSpc>
              <a:spcBef>
                <a:spcPts val="0"/>
              </a:spcBef>
              <a:spcAft>
                <a:spcPts val="0"/>
              </a:spcAft>
              <a:buClr>
                <a:schemeClr val="dk1"/>
              </a:buClr>
              <a:buSzPts val="1200"/>
              <a:buFont typeface="Arial"/>
              <a:buNone/>
            </a:pPr>
            <a:endParaRPr lang="en-US"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a:t>
            </a:fld>
            <a:endParaRPr lang="en-US"/>
          </a:p>
        </p:txBody>
      </p:sp>
    </p:spTree>
    <p:extLst>
      <p:ext uri="{BB962C8B-B14F-4D97-AF65-F5344CB8AC3E}">
        <p14:creationId xmlns:p14="http://schemas.microsoft.com/office/powerpoint/2010/main" val="210316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sz="1200" b="1" i="0" dirty="0">
                <a:solidFill>
                  <a:schemeClr val="dk1"/>
                </a:solidFill>
                <a:latin typeface="+mn-lt"/>
                <a:ea typeface="Calibri"/>
                <a:cs typeface="Calibri"/>
                <a:sym typeface="Calibri"/>
              </a:rPr>
              <a:t>[1 minute]</a:t>
            </a:r>
          </a:p>
          <a:p>
            <a:pPr marL="0" lvl="0" indent="0" algn="l" rtl="0">
              <a:spcBef>
                <a:spcPts val="0"/>
              </a:spcBef>
              <a:spcAft>
                <a:spcPts val="0"/>
              </a:spcAft>
              <a:buClr>
                <a:schemeClr val="dk1"/>
              </a:buClr>
              <a:buSzPts val="1200"/>
              <a:buFont typeface="Arial"/>
              <a:buNone/>
            </a:pPr>
            <a:endParaRPr lang="en-US" sz="1200" b="1" i="1"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i="0" dirty="0">
                <a:solidFill>
                  <a:schemeClr val="dk1"/>
                </a:solidFill>
                <a:latin typeface="+mn-lt"/>
                <a:ea typeface="Calibri"/>
                <a:cs typeface="Calibri"/>
                <a:sym typeface="Calibri"/>
              </a:rPr>
              <a:t>On the Framework area competency pages, you’ll find in-depth information about each competency listed for that area. Each competency includes a </a:t>
            </a:r>
            <a:r>
              <a:rPr lang="en-US" sz="1200" b="1" i="0" dirty="0">
                <a:solidFill>
                  <a:schemeClr val="dk1"/>
                </a:solidFill>
                <a:latin typeface="+mn-lt"/>
                <a:ea typeface="Calibri"/>
                <a:cs typeface="Calibri"/>
                <a:sym typeface="Calibri"/>
              </a:rPr>
              <a:t>definition</a:t>
            </a:r>
            <a:r>
              <a:rPr lang="en-US" sz="1200" b="0" i="0" dirty="0">
                <a:solidFill>
                  <a:schemeClr val="dk1"/>
                </a:solidFill>
                <a:latin typeface="+mn-lt"/>
                <a:ea typeface="Calibri"/>
                <a:cs typeface="Calibri"/>
                <a:sym typeface="Calibri"/>
              </a:rPr>
              <a:t> of that competency, </a:t>
            </a:r>
            <a:r>
              <a:rPr lang="en-US" sz="1200" b="1" i="0" dirty="0">
                <a:solidFill>
                  <a:schemeClr val="dk1"/>
                </a:solidFill>
                <a:latin typeface="+mn-lt"/>
                <a:ea typeface="Calibri"/>
                <a:cs typeface="Calibri"/>
                <a:sym typeface="Calibri"/>
              </a:rPr>
              <a:t>“In Action” </a:t>
            </a:r>
            <a:r>
              <a:rPr lang="en-US" sz="1200" b="0" i="0" dirty="0">
                <a:solidFill>
                  <a:schemeClr val="dk1"/>
                </a:solidFill>
                <a:latin typeface="+mn-lt"/>
                <a:ea typeface="Calibri"/>
                <a:cs typeface="Calibri"/>
                <a:sym typeface="Calibri"/>
              </a:rPr>
              <a:t>examples of what the competency can look like in day-to-day HR functions, and </a:t>
            </a:r>
            <a:r>
              <a:rPr lang="en-US" sz="1200" b="1" i="0" dirty="0">
                <a:solidFill>
                  <a:schemeClr val="dk1"/>
                </a:solidFill>
                <a:latin typeface="+mn-lt"/>
                <a:ea typeface="Calibri"/>
                <a:cs typeface="Calibri"/>
                <a:sym typeface="Calibri"/>
              </a:rPr>
              <a:t>Assessment Questions </a:t>
            </a:r>
            <a:r>
              <a:rPr lang="en-US" sz="1200" b="0" i="0" dirty="0">
                <a:solidFill>
                  <a:schemeClr val="dk1"/>
                </a:solidFill>
                <a:latin typeface="+mn-lt"/>
                <a:ea typeface="Calibri"/>
                <a:cs typeface="Calibri"/>
                <a:sym typeface="Calibri"/>
              </a:rPr>
              <a:t>that you can use to gauge your or a candidate’s level of proficiency in a particular competency. </a:t>
            </a:r>
          </a:p>
          <a:p>
            <a:pPr marL="0" lvl="0" indent="0" algn="l" rtl="0">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i="0" dirty="0">
                <a:solidFill>
                  <a:schemeClr val="dk1"/>
                </a:solidFill>
                <a:latin typeface="+mn-lt"/>
                <a:ea typeface="Calibri"/>
                <a:cs typeface="Calibri"/>
                <a:sym typeface="Calibri"/>
              </a:rPr>
              <a:t>Some competencies will have </a:t>
            </a:r>
            <a:r>
              <a:rPr lang="en-US" sz="1200" b="1" i="0" dirty="0">
                <a:solidFill>
                  <a:schemeClr val="dk1"/>
                </a:solidFill>
                <a:latin typeface="+mn-lt"/>
                <a:ea typeface="Calibri"/>
                <a:cs typeface="Calibri"/>
                <a:sym typeface="Calibri"/>
              </a:rPr>
              <a:t>Leadership Lenses </a:t>
            </a:r>
            <a:r>
              <a:rPr lang="en-US" sz="1200" b="0" i="0" dirty="0">
                <a:solidFill>
                  <a:schemeClr val="dk1"/>
                </a:solidFill>
                <a:latin typeface="+mn-lt"/>
                <a:ea typeface="Calibri"/>
                <a:cs typeface="Calibri"/>
                <a:sym typeface="Calibri"/>
              </a:rPr>
              <a:t>as an additional feature. These Leadership Lenses explore how the competency may manifest as leadership focused skills and abilities. </a:t>
            </a:r>
          </a:p>
          <a:p>
            <a:pPr marL="0" lvl="0" indent="0" algn="l" rtl="0">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en-US" sz="1200" b="0" i="0" dirty="0">
              <a:solidFill>
                <a:schemeClr val="dk1"/>
              </a:solidFill>
              <a:latin typeface="+mn-lt"/>
              <a:cs typeface="Calibri"/>
              <a:sym typeface="Calibri"/>
            </a:endParaRPr>
          </a:p>
          <a:p>
            <a:pPr marL="0" lvl="0" indent="0" algn="l" rtl="0">
              <a:spcBef>
                <a:spcPts val="0"/>
              </a:spcBef>
              <a:spcAft>
                <a:spcPts val="0"/>
              </a:spcAft>
              <a:buClr>
                <a:schemeClr val="dk1"/>
              </a:buClr>
              <a:buSzPts val="1200"/>
              <a:buFont typeface="Arial"/>
              <a:buNone/>
            </a:pPr>
            <a:r>
              <a:rPr lang="en-US" sz="1200" b="1" i="1" dirty="0">
                <a:solidFill>
                  <a:schemeClr val="dk1"/>
                </a:solidFill>
                <a:latin typeface="+mn-lt"/>
                <a:cs typeface="Calibri"/>
                <a:sym typeface="Calibri"/>
              </a:rPr>
              <a:t>[NEXT SLIDE]</a:t>
            </a:r>
            <a:endParaRPr lang="en-US" b="1" i="1"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10</a:t>
            </a:fld>
            <a:endParaRPr lang="en-US"/>
          </a:p>
        </p:txBody>
      </p:sp>
    </p:spTree>
    <p:extLst>
      <p:ext uri="{BB962C8B-B14F-4D97-AF65-F5344CB8AC3E}">
        <p14:creationId xmlns:p14="http://schemas.microsoft.com/office/powerpoint/2010/main" val="40241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200"/>
              <a:buFont typeface="Calibri"/>
              <a:buNone/>
            </a:pPr>
            <a:r>
              <a:rPr lang="en-US" b="1" dirty="0">
                <a:latin typeface="+mn-lt"/>
              </a:rPr>
              <a:t>[2 minutes]</a:t>
            </a:r>
          </a:p>
          <a:p>
            <a:pPr marL="0" lvl="0" indent="0" algn="l" rtl="0">
              <a:lnSpc>
                <a:spcPct val="115000"/>
              </a:lnSpc>
              <a:spcBef>
                <a:spcPts val="0"/>
              </a:spcBef>
              <a:spcAft>
                <a:spcPts val="0"/>
              </a:spcAft>
              <a:buClr>
                <a:schemeClr val="dk1"/>
              </a:buClr>
              <a:buSzPts val="1200"/>
              <a:buFont typeface="Calibri"/>
              <a:buNone/>
            </a:pPr>
            <a:endParaRPr lang="en-US" dirty="0">
              <a:latin typeface="+mn-lt"/>
            </a:endParaRPr>
          </a:p>
          <a:p>
            <a:pPr marL="0" lvl="0" indent="0" algn="l" rtl="0">
              <a:lnSpc>
                <a:spcPct val="115000"/>
              </a:lnSpc>
              <a:spcBef>
                <a:spcPts val="0"/>
              </a:spcBef>
              <a:spcAft>
                <a:spcPts val="0"/>
              </a:spcAft>
              <a:buClr>
                <a:schemeClr val="dk1"/>
              </a:buClr>
              <a:buSzPts val="1200"/>
              <a:buFont typeface="Calibri"/>
              <a:buNone/>
            </a:pPr>
            <a:r>
              <a:rPr lang="en-US" dirty="0">
                <a:latin typeface="+mn-lt"/>
              </a:rPr>
              <a:t>At its heart, the learning framework illustrates specific competencies that are important to achieve our work in higher ed human resources. </a:t>
            </a:r>
          </a:p>
          <a:p>
            <a:pPr marL="0" lvl="0" indent="0" algn="l" rtl="0">
              <a:lnSpc>
                <a:spcPct val="115000"/>
              </a:lnSpc>
              <a:spcBef>
                <a:spcPts val="0"/>
              </a:spcBef>
              <a:spcAft>
                <a:spcPts val="0"/>
              </a:spcAft>
              <a:buClr>
                <a:schemeClr val="dk1"/>
              </a:buClr>
              <a:buSzPts val="1200"/>
              <a:buFont typeface="Calibri"/>
              <a:buNone/>
            </a:pPr>
            <a:endParaRPr lang="en-US" dirty="0">
              <a:latin typeface="+mn-lt"/>
            </a:endParaRPr>
          </a:p>
          <a:p>
            <a:pPr marL="0" lvl="0" indent="0" algn="l" rtl="0">
              <a:lnSpc>
                <a:spcPct val="115000"/>
              </a:lnSpc>
              <a:spcBef>
                <a:spcPts val="0"/>
              </a:spcBef>
              <a:spcAft>
                <a:spcPts val="0"/>
              </a:spcAft>
              <a:buClr>
                <a:schemeClr val="dk1"/>
              </a:buClr>
              <a:buSzPts val="1200"/>
              <a:buFont typeface="Calibri"/>
              <a:buNone/>
            </a:pPr>
            <a:r>
              <a:rPr lang="en-US" dirty="0">
                <a:latin typeface="+mn-lt"/>
              </a:rPr>
              <a:t>That means it’s as important to consider our extraordinary ability </a:t>
            </a:r>
            <a:r>
              <a:rPr lang="en-US" b="1" i="1" dirty="0">
                <a:latin typeface="+mn-lt"/>
              </a:rPr>
              <a:t>to do </a:t>
            </a:r>
            <a:r>
              <a:rPr lang="en-US" dirty="0">
                <a:latin typeface="+mn-lt"/>
              </a:rPr>
              <a:t>the daily grind, as it is to illustrate </a:t>
            </a:r>
            <a:r>
              <a:rPr lang="en-US" b="1" i="1" dirty="0">
                <a:latin typeface="+mn-lt"/>
              </a:rPr>
              <a:t>who we are </a:t>
            </a:r>
            <a:r>
              <a:rPr lang="en-US" dirty="0">
                <a:latin typeface="+mn-lt"/>
              </a:rPr>
              <a:t>as trusted colleagues and influential campus professionals. </a:t>
            </a:r>
          </a:p>
          <a:p>
            <a:pPr marL="0" lvl="0" indent="0" algn="l" rtl="0">
              <a:lnSpc>
                <a:spcPct val="115000"/>
              </a:lnSpc>
              <a:spcBef>
                <a:spcPts val="0"/>
              </a:spcBef>
              <a:spcAft>
                <a:spcPts val="0"/>
              </a:spcAft>
              <a:buClr>
                <a:schemeClr val="dk1"/>
              </a:buClr>
              <a:buSzPts val="1200"/>
              <a:buFont typeface="Calibri"/>
              <a:buNone/>
            </a:pPr>
            <a:endParaRPr lang="en-US" dirty="0">
              <a:latin typeface="+mn-lt"/>
            </a:endParaRPr>
          </a:p>
          <a:p>
            <a:pPr marL="0" indent="0">
              <a:lnSpc>
                <a:spcPct val="115000"/>
              </a:lnSpc>
              <a:spcAft>
                <a:spcPts val="1200"/>
              </a:spcAft>
              <a:buClr>
                <a:schemeClr val="dk1"/>
              </a:buClr>
              <a:buSzPts val="1200"/>
            </a:pPr>
            <a:r>
              <a:rPr lang="en-US" sz="1200" b="0" i="0" dirty="0">
                <a:solidFill>
                  <a:schemeClr val="dk1"/>
                </a:solidFill>
                <a:latin typeface="+mn-lt"/>
                <a:ea typeface="Calibri"/>
                <a:cs typeface="Arial"/>
                <a:sym typeface="Calibri"/>
              </a:rPr>
              <a:t>Therefore, the framework can help set professional goals for individuals and teams by:</a:t>
            </a:r>
            <a:endParaRPr lang="en-US" dirty="0">
              <a:latin typeface="+mn-lt"/>
            </a:endParaRPr>
          </a:p>
          <a:p>
            <a:pPr marL="171450" lvl="0" indent="-171450" algn="l" rtl="0">
              <a:lnSpc>
                <a:spcPct val="115000"/>
              </a:lnSpc>
              <a:spcBef>
                <a:spcPts val="0"/>
              </a:spcBef>
              <a:spcAft>
                <a:spcPts val="0"/>
              </a:spcAft>
              <a:buClr>
                <a:schemeClr val="dk1"/>
              </a:buClr>
              <a:buSzPts val="1200"/>
              <a:buFont typeface="Arial"/>
              <a:buChar char="•"/>
            </a:pPr>
            <a:r>
              <a:rPr lang="en-US" sz="1200" b="0" i="0" dirty="0">
                <a:solidFill>
                  <a:schemeClr val="dk1"/>
                </a:solidFill>
                <a:latin typeface="+mn-lt"/>
                <a:ea typeface="Calibri"/>
                <a:cs typeface="Calibri"/>
                <a:sym typeface="Calibri"/>
              </a:rPr>
              <a:t>Showcasing competency strengths;</a:t>
            </a:r>
            <a:endParaRPr lang="en-US" dirty="0">
              <a:latin typeface="+mn-lt"/>
            </a:endParaRPr>
          </a:p>
          <a:p>
            <a:pPr marL="171450" lvl="0" indent="-171450" algn="l" rtl="0">
              <a:lnSpc>
                <a:spcPct val="115000"/>
              </a:lnSpc>
              <a:spcBef>
                <a:spcPts val="0"/>
              </a:spcBef>
              <a:spcAft>
                <a:spcPts val="0"/>
              </a:spcAft>
              <a:buClr>
                <a:schemeClr val="dk1"/>
              </a:buClr>
              <a:buSzPts val="1200"/>
              <a:buFont typeface="Arial"/>
              <a:buChar char="•"/>
            </a:pPr>
            <a:r>
              <a:rPr lang="en-US" sz="1200" b="0" i="0" dirty="0">
                <a:solidFill>
                  <a:schemeClr val="dk1"/>
                </a:solidFill>
                <a:latin typeface="+mn-lt"/>
                <a:ea typeface="Calibri"/>
                <a:cs typeface="Calibri"/>
                <a:sym typeface="Calibri"/>
              </a:rPr>
              <a:t>Guiding discussion when determining which development areas should be of primary focus; and </a:t>
            </a:r>
            <a:endParaRPr lang="en-US" dirty="0">
              <a:latin typeface="+mn-lt"/>
            </a:endParaRPr>
          </a:p>
          <a:p>
            <a:pPr marL="171450" lvl="0" indent="-171450" algn="l" rtl="0">
              <a:lnSpc>
                <a:spcPct val="115000"/>
              </a:lnSpc>
              <a:spcBef>
                <a:spcPts val="0"/>
              </a:spcBef>
              <a:spcAft>
                <a:spcPts val="0"/>
              </a:spcAft>
              <a:buClr>
                <a:schemeClr val="dk1"/>
              </a:buClr>
              <a:buSzPts val="1200"/>
              <a:buFont typeface="Arial"/>
              <a:buChar char="•"/>
            </a:pPr>
            <a:r>
              <a:rPr lang="en-US" sz="1200" b="0" i="0" dirty="0">
                <a:solidFill>
                  <a:schemeClr val="dk1"/>
                </a:solidFill>
                <a:latin typeface="+mn-lt"/>
                <a:ea typeface="Calibri"/>
                <a:cs typeface="Calibri"/>
                <a:sym typeface="Calibri"/>
              </a:rPr>
              <a:t>Working with others to discuss the importance of competency development</a:t>
            </a:r>
            <a:endParaRPr lang="en-US" dirty="0">
              <a:latin typeface="+mn-lt"/>
            </a:endParaRPr>
          </a:p>
          <a:p>
            <a:pPr marL="171450" lvl="0" indent="-95250" algn="l" rtl="0">
              <a:lnSpc>
                <a:spcPct val="115000"/>
              </a:lnSpc>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dirty="0">
                <a:latin typeface="+mn-lt"/>
              </a:rPr>
              <a:t>To use the framework effectively as an individual, you need to reflect on the competencies necessary to perform your role and the areas you want to nurture. </a:t>
            </a:r>
          </a:p>
          <a:p>
            <a:pPr marL="0" lvl="0" indent="0" algn="l" rtl="0">
              <a:lnSpc>
                <a:spcPct val="115000"/>
              </a:lnSpc>
              <a:spcBef>
                <a:spcPts val="0"/>
              </a:spcBef>
              <a:spcAft>
                <a:spcPts val="0"/>
              </a:spcAft>
              <a:buClr>
                <a:schemeClr val="dk1"/>
              </a:buClr>
              <a:buSzPts val="1200"/>
              <a:buFont typeface="Calibri"/>
              <a:buNone/>
            </a:pPr>
            <a:endParaRPr lang="en-US" dirty="0">
              <a:latin typeface="+mn-lt"/>
            </a:endParaRPr>
          </a:p>
          <a:p>
            <a:pPr marL="0" lvl="0" indent="0" algn="l" rtl="0">
              <a:lnSpc>
                <a:spcPct val="115000"/>
              </a:lnSpc>
              <a:spcBef>
                <a:spcPts val="0"/>
              </a:spcBef>
              <a:spcAft>
                <a:spcPts val="0"/>
              </a:spcAft>
              <a:buClr>
                <a:schemeClr val="dk1"/>
              </a:buClr>
              <a:buSzPts val="1200"/>
              <a:buFont typeface="Calibri"/>
              <a:buNone/>
            </a:pPr>
            <a:r>
              <a:rPr lang="en-US" dirty="0">
                <a:latin typeface="+mn-lt"/>
              </a:rPr>
              <a:t>Leaders can use the framework to assess the competencies that are critical to individual and team success. They can also use it to identify the levels of proficiency the team needs to achieve, find any development gaps, and discover ways to help everyone effectively develop.</a:t>
            </a:r>
          </a:p>
          <a:p>
            <a:pPr marL="0" lvl="0" indent="0" algn="l" rtl="0">
              <a:spcBef>
                <a:spcPts val="0"/>
              </a:spcBef>
              <a:spcAft>
                <a:spcPts val="0"/>
              </a:spcAft>
              <a:buClr>
                <a:schemeClr val="dk1"/>
              </a:buClr>
              <a:buSzPts val="1200"/>
              <a:buFont typeface="Calibri"/>
              <a:buNone/>
            </a:pPr>
            <a:endParaRPr lang="en-US" b="1" i="1"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11</a:t>
            </a:fld>
            <a:endParaRPr lang="en-US"/>
          </a:p>
        </p:txBody>
      </p:sp>
    </p:spTree>
    <p:extLst>
      <p:ext uri="{BB962C8B-B14F-4D97-AF65-F5344CB8AC3E}">
        <p14:creationId xmlns:p14="http://schemas.microsoft.com/office/powerpoint/2010/main" val="174370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600"/>
              </a:spcAft>
              <a:buSzPts val="1200"/>
            </a:pPr>
            <a:r>
              <a:rPr lang="en-US" b="1" i="0" dirty="0">
                <a:solidFill>
                  <a:srgbClr val="000000"/>
                </a:solidFill>
                <a:latin typeface="+mn-lt"/>
                <a:cs typeface="Arial"/>
              </a:rPr>
              <a:t>[2 minutes for covering the slide notes]</a:t>
            </a:r>
          </a:p>
          <a:p>
            <a:pPr marL="0" indent="0">
              <a:lnSpc>
                <a:spcPct val="115000"/>
              </a:lnSpc>
              <a:spcAft>
                <a:spcPts val="600"/>
              </a:spcAft>
              <a:buSzPts val="1200"/>
            </a:pPr>
            <a:r>
              <a:rPr lang="en-US" b="1" i="0" dirty="0">
                <a:solidFill>
                  <a:srgbClr val="000000"/>
                </a:solidFill>
                <a:latin typeface="+mn-lt"/>
                <a:cs typeface="Arial"/>
              </a:rPr>
              <a:t>[About 3 minutes for responses/discussion]</a:t>
            </a:r>
          </a:p>
          <a:p>
            <a:pPr marL="0" indent="0">
              <a:lnSpc>
                <a:spcPct val="115000"/>
              </a:lnSpc>
              <a:spcAft>
                <a:spcPts val="600"/>
              </a:spcAft>
              <a:buSzPts val="1200"/>
            </a:pPr>
            <a:endParaRPr lang="en-US" b="1" i="0" dirty="0">
              <a:solidFill>
                <a:srgbClr val="000000"/>
              </a:solidFill>
              <a:latin typeface="+mn-lt"/>
              <a:cs typeface="Arial"/>
            </a:endParaRPr>
          </a:p>
          <a:p>
            <a:pPr marL="0" indent="0">
              <a:lnSpc>
                <a:spcPct val="115000"/>
              </a:lnSpc>
              <a:spcAft>
                <a:spcPts val="1200"/>
              </a:spcAft>
              <a:buSzPts val="1200"/>
            </a:pPr>
            <a:r>
              <a:rPr lang="en-US" b="0" i="0" dirty="0">
                <a:solidFill>
                  <a:srgbClr val="000000"/>
                </a:solidFill>
                <a:latin typeface="+mn-lt"/>
                <a:cs typeface="Arial"/>
              </a:rPr>
              <a:t>The framework </a:t>
            </a:r>
            <a:r>
              <a:rPr lang="en-US" b="0" dirty="0">
                <a:solidFill>
                  <a:srgbClr val="000000"/>
                </a:solidFill>
                <a:latin typeface="+mn-lt"/>
                <a:cs typeface="Arial"/>
              </a:rPr>
              <a:t>is designed to help individuals organize and target professional and personal development</a:t>
            </a:r>
            <a:r>
              <a:rPr lang="en-US" b="1" dirty="0">
                <a:solidFill>
                  <a:srgbClr val="000000"/>
                </a:solidFill>
                <a:latin typeface="+mn-lt"/>
                <a:cs typeface="Arial"/>
              </a:rPr>
              <a:t>. </a:t>
            </a:r>
            <a:r>
              <a:rPr lang="en-US" dirty="0">
                <a:solidFill>
                  <a:srgbClr val="000000"/>
                </a:solidFill>
                <a:latin typeface="+mn-lt"/>
                <a:cs typeface="Arial"/>
              </a:rPr>
              <a:t>Its primary purpose is to help reach short- and long-term goals, while strengthening current job performance. It's a structured approach to align learning activities to specific competencies. For example, individuals can set goals, then link to specific competencies they need to develop to help achieve the desired outcomes. </a:t>
            </a:r>
            <a:endParaRPr lang="en-US" sz="1200" b="0" i="0" u="none" strike="noStrike" cap="none" dirty="0">
              <a:solidFill>
                <a:srgbClr val="000000"/>
              </a:solidFill>
              <a:effectLst/>
              <a:latin typeface="+mn-lt"/>
              <a:ea typeface="Calibri"/>
              <a:cs typeface="Arial"/>
              <a:sym typeface="Calibri"/>
            </a:endParaRPr>
          </a:p>
          <a:p>
            <a:pPr marL="0" indent="0">
              <a:lnSpc>
                <a:spcPct val="115000"/>
              </a:lnSpc>
              <a:spcAft>
                <a:spcPts val="1200"/>
              </a:spcAft>
              <a:buSzPts val="1200"/>
            </a:pPr>
            <a:r>
              <a:rPr lang="en-US" sz="1200" b="0" i="0" u="none" strike="noStrike" cap="none" dirty="0">
                <a:solidFill>
                  <a:schemeClr val="dk1"/>
                </a:solidFill>
                <a:effectLst/>
                <a:latin typeface="+mn-lt"/>
                <a:ea typeface="Calibri"/>
                <a:cs typeface="Calibri"/>
                <a:sym typeface="Calibri"/>
              </a:rPr>
              <a:t>It is important to remember that many jobs may have an emphasis in only some parts of the framework. The Individual Action Planning guide will help to determine which areas are best to focus on for professional development</a:t>
            </a:r>
            <a:r>
              <a:rPr lang="en-US" dirty="0">
                <a:latin typeface="+mn-lt"/>
              </a:rPr>
              <a:t>,</a:t>
            </a:r>
            <a:r>
              <a:rPr lang="en-US" sz="1200" b="0" i="0" u="none" strike="noStrike" cap="none" dirty="0">
                <a:solidFill>
                  <a:schemeClr val="dk1"/>
                </a:solidFill>
                <a:effectLst/>
                <a:latin typeface="+mn-lt"/>
                <a:ea typeface="Calibri"/>
                <a:cs typeface="Calibri"/>
                <a:sym typeface="Calibri"/>
              </a:rPr>
              <a:t> </a:t>
            </a:r>
            <a:r>
              <a:rPr lang="en-US" dirty="0">
                <a:latin typeface="+mn-lt"/>
              </a:rPr>
              <a:t>as well as</a:t>
            </a:r>
            <a:r>
              <a:rPr lang="en-US" sz="1200" b="0" i="0" u="none" strike="noStrike" cap="none" dirty="0">
                <a:solidFill>
                  <a:schemeClr val="dk1"/>
                </a:solidFill>
                <a:effectLst/>
                <a:latin typeface="+mn-lt"/>
                <a:ea typeface="Calibri"/>
                <a:cs typeface="Calibri"/>
                <a:sym typeface="Calibri"/>
              </a:rPr>
              <a:t> </a:t>
            </a:r>
            <a:r>
              <a:rPr lang="en-US" dirty="0">
                <a:latin typeface="+mn-lt"/>
              </a:rPr>
              <a:t>assess how important each competency is to the individual and what level next to achieve. The rating mechanism helps to </a:t>
            </a:r>
            <a:r>
              <a:rPr lang="en-US" sz="1200" b="0" i="0" u="none" strike="noStrike" cap="none" dirty="0">
                <a:solidFill>
                  <a:schemeClr val="dk1"/>
                </a:solidFill>
                <a:effectLst/>
                <a:latin typeface="+mn-lt"/>
                <a:ea typeface="Calibri"/>
                <a:cs typeface="Calibri"/>
                <a:sym typeface="Calibri"/>
              </a:rPr>
              <a:t>indicate an area where there is opportunity for growth.</a:t>
            </a:r>
          </a:p>
          <a:p>
            <a:pPr marL="0" indent="0">
              <a:lnSpc>
                <a:spcPct val="115000"/>
              </a:lnSpc>
              <a:spcAft>
                <a:spcPts val="1200"/>
              </a:spcAft>
              <a:buSzPts val="1200"/>
            </a:pPr>
            <a:endParaRPr lang="en-US" sz="1200" b="0" i="0" u="none" strike="noStrike" cap="none" dirty="0">
              <a:solidFill>
                <a:schemeClr val="dk1"/>
              </a:solidFill>
              <a:effectLst/>
              <a:latin typeface="+mn-lt"/>
              <a:ea typeface="Calibri"/>
              <a:cs typeface="Calibri"/>
              <a:sym typeface="Calibri"/>
            </a:endParaRPr>
          </a:p>
          <a:p>
            <a:pPr marL="0" indent="0">
              <a:lnSpc>
                <a:spcPct val="115000"/>
              </a:lnSpc>
              <a:spcAft>
                <a:spcPts val="1200"/>
              </a:spcAft>
              <a:buSzPts val="1200"/>
            </a:pPr>
            <a:r>
              <a:rPr lang="en-US" sz="1200" b="1" i="1" u="none" strike="noStrike" cap="none" dirty="0">
                <a:solidFill>
                  <a:schemeClr val="dk1"/>
                </a:solidFill>
                <a:effectLst/>
                <a:latin typeface="+mn-lt"/>
                <a:ea typeface="Calibri"/>
                <a:cs typeface="Calibri"/>
                <a:sym typeface="Calibri"/>
              </a:rPr>
              <a:t>Questions to the audience</a:t>
            </a:r>
            <a:r>
              <a:rPr lang="en-US" sz="1200" b="0" i="0" u="none" strike="noStrike" cap="none" dirty="0">
                <a:solidFill>
                  <a:schemeClr val="dk1"/>
                </a:solidFill>
                <a:effectLst/>
                <a:latin typeface="+mn-lt"/>
                <a:ea typeface="Calibri"/>
                <a:cs typeface="Calibri"/>
                <a:sym typeface="Calibri"/>
              </a:rPr>
              <a:t>: What kind of development process or plan have you used in the past? How did it help? How do you see the CUPA-HR Learning Framework helping with future, individual development efforts? </a:t>
            </a:r>
            <a:r>
              <a:rPr lang="en-US" sz="1200" b="0" i="1" u="none" strike="noStrike" cap="none" dirty="0">
                <a:solidFill>
                  <a:schemeClr val="dk1"/>
                </a:solidFill>
                <a:effectLst/>
                <a:latin typeface="+mn-lt"/>
                <a:ea typeface="Calibri"/>
                <a:cs typeface="Calibri"/>
                <a:sym typeface="Calibri"/>
              </a:rPr>
              <a:t>[</a:t>
            </a:r>
            <a:r>
              <a:rPr lang="en-US" sz="1200" b="0" i="1" u="none" strike="noStrike" cap="none" dirty="0">
                <a:solidFill>
                  <a:schemeClr val="dk1"/>
                </a:solidFill>
                <a:latin typeface="+mn-lt"/>
                <a:ea typeface="Calibri"/>
                <a:cs typeface="Calibri"/>
                <a:sym typeface="Calibri"/>
              </a:rPr>
              <a:t>allow a couple of minutes for them to share</a:t>
            </a:r>
            <a:r>
              <a:rPr lang="en-US" sz="1200" b="0" i="1" u="none" strike="noStrike" cap="none" dirty="0">
                <a:solidFill>
                  <a:schemeClr val="dk1"/>
                </a:solidFill>
                <a:effectLst/>
                <a:latin typeface="+mn-lt"/>
                <a:ea typeface="Calibri"/>
                <a:cs typeface="Calibri"/>
                <a:sym typeface="Calibri"/>
              </a:rPr>
              <a:t>]</a:t>
            </a:r>
            <a:br>
              <a:rPr lang="en-US" sz="1200" b="0" i="0" u="none" strike="noStrike" cap="none" dirty="0">
                <a:solidFill>
                  <a:schemeClr val="dk1"/>
                </a:solidFill>
                <a:effectLst/>
                <a:latin typeface="+mn-lt"/>
                <a:ea typeface="Calibri"/>
                <a:cs typeface="Calibri"/>
                <a:sym typeface="Calibri"/>
              </a:rPr>
            </a:br>
            <a:endParaRPr lang="en-US"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12</a:t>
            </a:fld>
            <a:endParaRPr lang="en-US"/>
          </a:p>
        </p:txBody>
      </p:sp>
    </p:spTree>
    <p:extLst>
      <p:ext uri="{BB962C8B-B14F-4D97-AF65-F5344CB8AC3E}">
        <p14:creationId xmlns:p14="http://schemas.microsoft.com/office/powerpoint/2010/main" val="18968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600"/>
              </a:spcAft>
              <a:buSzPts val="1200"/>
            </a:pPr>
            <a:r>
              <a:rPr lang="en-US" sz="1200" b="1" i="0" u="none" strike="noStrike" cap="none" dirty="0">
                <a:solidFill>
                  <a:srgbClr val="000000"/>
                </a:solidFill>
                <a:latin typeface="+mn-lt"/>
                <a:ea typeface="Calibri"/>
                <a:cs typeface="Arial"/>
                <a:sym typeface="Calibri"/>
              </a:rPr>
              <a:t>[2 minutes for covering the slide notes]</a:t>
            </a:r>
          </a:p>
          <a:p>
            <a:pPr marL="0" indent="0">
              <a:lnSpc>
                <a:spcPct val="115000"/>
              </a:lnSpc>
              <a:spcAft>
                <a:spcPts val="600"/>
              </a:spcAft>
              <a:buSzPts val="1200"/>
            </a:pPr>
            <a:r>
              <a:rPr lang="en-US" sz="1200" b="1" i="0" u="none" strike="noStrike" cap="none" dirty="0">
                <a:solidFill>
                  <a:srgbClr val="000000"/>
                </a:solidFill>
                <a:latin typeface="+mn-lt"/>
                <a:ea typeface="Calibri"/>
                <a:cs typeface="Arial"/>
                <a:sym typeface="Calibri"/>
              </a:rPr>
              <a:t>[About 3 minutes for responses/discussion]</a:t>
            </a:r>
          </a:p>
          <a:p>
            <a:pPr marL="0" lvl="0" indent="0" algn="l" rtl="0">
              <a:lnSpc>
                <a:spcPct val="115000"/>
              </a:lnSpc>
              <a:spcBef>
                <a:spcPts val="0"/>
              </a:spcBef>
              <a:spcAft>
                <a:spcPts val="0"/>
              </a:spcAft>
              <a:buClr>
                <a:schemeClr val="dk1"/>
              </a:buClr>
              <a:buSzPts val="1200"/>
              <a:buFont typeface="Calibri"/>
              <a:buNone/>
            </a:pPr>
            <a:endParaRPr lang="en-US" sz="1200" b="0" i="0"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b="0" i="0" dirty="0">
                <a:solidFill>
                  <a:schemeClr val="dk1"/>
                </a:solidFill>
                <a:latin typeface="+mn-lt"/>
                <a:ea typeface="Calibri"/>
                <a:cs typeface="Calibri"/>
                <a:sym typeface="Calibri"/>
              </a:rPr>
              <a:t>In terms of how the framework assists leaders with overall team assessment, remember good leadership begins with understanding how the team, working together,</a:t>
            </a:r>
            <a:r>
              <a:rPr lang="en-US" sz="1200" b="1" i="0" dirty="0">
                <a:solidFill>
                  <a:schemeClr val="dk1"/>
                </a:solidFill>
                <a:latin typeface="+mn-lt"/>
                <a:ea typeface="Calibri"/>
                <a:cs typeface="Calibri"/>
                <a:sym typeface="Calibri"/>
              </a:rPr>
              <a:t> </a:t>
            </a:r>
            <a:r>
              <a:rPr lang="en-US" sz="1200" b="0" i="0" dirty="0">
                <a:solidFill>
                  <a:schemeClr val="dk1"/>
                </a:solidFill>
                <a:latin typeface="+mn-lt"/>
                <a:ea typeface="Calibri"/>
                <a:cs typeface="Calibri"/>
                <a:sym typeface="Calibri"/>
              </a:rPr>
              <a:t>plays a critical role in the institution’s strategic success, building skills, building relationships, creating a welcoming environment, offering effective communication techniques</a:t>
            </a:r>
            <a:r>
              <a:rPr lang="en-US" dirty="0">
                <a:latin typeface="+mn-lt"/>
              </a:rPr>
              <a:t>, and more!</a:t>
            </a:r>
            <a:r>
              <a:rPr lang="en-US" sz="1200" b="0" i="0" dirty="0">
                <a:solidFill>
                  <a:schemeClr val="dk1"/>
                </a:solidFill>
                <a:latin typeface="+mn-lt"/>
                <a:ea typeface="Calibri"/>
                <a:cs typeface="Calibri"/>
                <a:sym typeface="Calibri"/>
              </a:rPr>
              <a:t> </a:t>
            </a:r>
            <a:r>
              <a:rPr lang="en-US" dirty="0">
                <a:latin typeface="+mn-lt"/>
              </a:rPr>
              <a:t>These competencies are examples of what a leader wants everyone to learn more about. A great leader will be there every step of the way and recognize it’s about development and not about keeping score or notes for a performance evaluation.</a:t>
            </a:r>
          </a:p>
          <a:p>
            <a:pPr marL="0" lvl="0" indent="0" algn="l" rtl="0">
              <a:lnSpc>
                <a:spcPct val="115000"/>
              </a:lnSpc>
              <a:spcBef>
                <a:spcPts val="0"/>
              </a:spcBef>
              <a:spcAft>
                <a:spcPts val="0"/>
              </a:spcAft>
              <a:buClr>
                <a:schemeClr val="dk1"/>
              </a:buClr>
              <a:buSzPts val="1200"/>
              <a:buFont typeface="Calibri"/>
              <a:buNone/>
            </a:pPr>
            <a:endParaRPr lang="en-US" dirty="0">
              <a:latin typeface="+mn-lt"/>
            </a:endParaRPr>
          </a:p>
          <a:p>
            <a:pPr marL="0" indent="0">
              <a:lnSpc>
                <a:spcPct val="115000"/>
              </a:lnSpc>
              <a:buClr>
                <a:schemeClr val="dk1"/>
              </a:buClr>
              <a:buSzPts val="1200"/>
            </a:pPr>
            <a:r>
              <a:rPr lang="en-US" sz="1200" b="0" i="0" u="none" strike="noStrike" cap="none" dirty="0">
                <a:solidFill>
                  <a:schemeClr val="dk1"/>
                </a:solidFill>
                <a:effectLst/>
                <a:latin typeface="+mn-lt"/>
                <a:ea typeface="Calibri"/>
                <a:cs typeface="Calibri"/>
                <a:sym typeface="Calibri"/>
              </a:rPr>
              <a:t>Leaders can use the Team Action Planning Guide to help identify individual and team priorities for professional development and to identify team skill gaps that can </a:t>
            </a:r>
            <a:r>
              <a:rPr lang="en-US" dirty="0">
                <a:latin typeface="+mn-lt"/>
              </a:rPr>
              <a:t>help determine</a:t>
            </a:r>
            <a:r>
              <a:rPr lang="en-US" sz="1200" b="0" i="0" u="none" strike="noStrike" cap="none" dirty="0">
                <a:solidFill>
                  <a:schemeClr val="dk1"/>
                </a:solidFill>
                <a:effectLst/>
                <a:latin typeface="+mn-lt"/>
                <a:ea typeface="Calibri"/>
                <a:cs typeface="Calibri"/>
                <a:sym typeface="Calibri"/>
              </a:rPr>
              <a:t> the best configuration of skills for your team. Also, ask your team to share from the framework which competencies will be the most important for the team one year, 5 years and 10 years from now.</a:t>
            </a:r>
            <a:r>
              <a:rPr lang="en-US" dirty="0">
                <a:latin typeface="+mn-lt"/>
              </a:rPr>
              <a:t> </a:t>
            </a:r>
            <a:endParaRPr lang="en-US" sz="1200" b="0" i="0" u="none" strike="noStrike" cap="none" dirty="0">
              <a:solidFill>
                <a:schemeClr val="dk1"/>
              </a:solidFill>
              <a:effectLst/>
              <a:latin typeface="+mn-lt"/>
              <a:ea typeface="Calibri"/>
              <a:cs typeface="Calibri"/>
            </a:endParaRPr>
          </a:p>
          <a:p>
            <a:pPr marL="0" lvl="0" indent="0" algn="l" rtl="0">
              <a:lnSpc>
                <a:spcPct val="115000"/>
              </a:lnSpc>
              <a:spcBef>
                <a:spcPts val="0"/>
              </a:spcBef>
              <a:spcAft>
                <a:spcPts val="0"/>
              </a:spcAft>
              <a:buClr>
                <a:schemeClr val="dk1"/>
              </a:buClr>
              <a:buSzPts val="1200"/>
              <a:buFont typeface="Calibri"/>
              <a:buNone/>
            </a:pPr>
            <a:endParaRPr lang="en-US" sz="1200" b="0" i="0" dirty="0">
              <a:solidFill>
                <a:schemeClr val="dk1"/>
              </a:solidFill>
              <a:latin typeface="+mn-lt"/>
              <a:ea typeface="Calibri"/>
              <a:cs typeface="Calibri"/>
              <a:sym typeface="Calibri"/>
            </a:endParaRPr>
          </a:p>
          <a:p>
            <a:pPr marL="0" marR="0" lvl="0" indent="0" algn="l" rtl="0">
              <a:lnSpc>
                <a:spcPct val="100000"/>
              </a:lnSpc>
              <a:spcBef>
                <a:spcPts val="0"/>
              </a:spcBef>
              <a:spcAft>
                <a:spcPts val="600"/>
              </a:spcAft>
              <a:buClr>
                <a:schemeClr val="dk1"/>
              </a:buClr>
              <a:buSzPts val="1200"/>
              <a:buFont typeface="Calibri"/>
              <a:buNone/>
            </a:pPr>
            <a:r>
              <a:rPr lang="en-US" b="1" dirty="0">
                <a:latin typeface="+mn-lt"/>
              </a:rPr>
              <a:t>Questions to the audience</a:t>
            </a:r>
            <a:r>
              <a:rPr lang="en-US" dirty="0">
                <a:latin typeface="+mn-lt"/>
              </a:rPr>
              <a:t>: What have you found to be the best method to determine team strengths and opportunities? How can the learning framework help to enhance those efforts? </a:t>
            </a:r>
            <a:r>
              <a:rPr lang="en-US" sz="1200" b="0" i="0" u="none" strike="noStrike" cap="none" dirty="0">
                <a:solidFill>
                  <a:schemeClr val="dk1"/>
                </a:solidFill>
                <a:effectLst/>
                <a:latin typeface="+mn-lt"/>
                <a:ea typeface="Calibri"/>
                <a:cs typeface="Calibri"/>
                <a:sym typeface="Calibri"/>
              </a:rPr>
              <a:t>[</a:t>
            </a:r>
            <a:r>
              <a:rPr lang="en-US" sz="1200" b="0" i="1" u="none" strike="noStrike" cap="none" dirty="0">
                <a:solidFill>
                  <a:schemeClr val="dk1"/>
                </a:solidFill>
                <a:latin typeface="+mn-lt"/>
                <a:ea typeface="Calibri"/>
                <a:cs typeface="Calibri"/>
                <a:sym typeface="Calibri"/>
              </a:rPr>
              <a:t>allow a couple of minutes for them to share</a:t>
            </a:r>
            <a:r>
              <a:rPr lang="en-US" sz="1200" b="0" i="0" u="none" strike="noStrike" cap="none" dirty="0">
                <a:solidFill>
                  <a:schemeClr val="dk1"/>
                </a:solidFill>
                <a:effectLst/>
                <a:latin typeface="+mn-lt"/>
                <a:ea typeface="Calibri"/>
                <a:cs typeface="Calibri"/>
                <a:sym typeface="Calibri"/>
              </a:rPr>
              <a:t>]</a:t>
            </a:r>
            <a:endParaRPr lang="en-US" dirty="0">
              <a:latin typeface="+mn-lt"/>
            </a:endParaRPr>
          </a:p>
          <a:p>
            <a:pPr marL="0" marR="0" lvl="0" indent="0" algn="l" rtl="0">
              <a:lnSpc>
                <a:spcPct val="100000"/>
              </a:lnSpc>
              <a:spcBef>
                <a:spcPts val="0"/>
              </a:spcBef>
              <a:spcAft>
                <a:spcPts val="0"/>
              </a:spcAft>
              <a:buClr>
                <a:schemeClr val="dk1"/>
              </a:buClr>
              <a:buSzPts val="1200"/>
              <a:buFont typeface="Calibri"/>
              <a:buNone/>
            </a:pPr>
            <a:endParaRPr lang="en-US"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13</a:t>
            </a:fld>
            <a:endParaRPr lang="en-US"/>
          </a:p>
        </p:txBody>
      </p:sp>
    </p:spTree>
    <p:extLst>
      <p:ext uri="{BB962C8B-B14F-4D97-AF65-F5344CB8AC3E}">
        <p14:creationId xmlns:p14="http://schemas.microsoft.com/office/powerpoint/2010/main" val="1290110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600"/>
              </a:spcAft>
              <a:buSzPts val="1200"/>
            </a:pPr>
            <a:r>
              <a:rPr lang="en-US" sz="1200" b="1" i="0" u="none" strike="noStrike" cap="none" dirty="0">
                <a:solidFill>
                  <a:srgbClr val="000000"/>
                </a:solidFill>
                <a:latin typeface="+mn-lt"/>
                <a:ea typeface="Calibri"/>
                <a:cs typeface="Arial"/>
                <a:sym typeface="Calibri"/>
              </a:rPr>
              <a:t>[2 minutes for covering the slide notes]</a:t>
            </a:r>
          </a:p>
          <a:p>
            <a:pPr marL="0" indent="0">
              <a:lnSpc>
                <a:spcPct val="115000"/>
              </a:lnSpc>
              <a:spcAft>
                <a:spcPts val="600"/>
              </a:spcAft>
              <a:buSzPts val="1200"/>
            </a:pPr>
            <a:r>
              <a:rPr lang="en-US" sz="1200" b="1" i="0" u="none" strike="noStrike" cap="none" dirty="0">
                <a:solidFill>
                  <a:srgbClr val="000000"/>
                </a:solidFill>
                <a:latin typeface="+mn-lt"/>
                <a:ea typeface="Calibri"/>
                <a:cs typeface="Arial"/>
                <a:sym typeface="Calibri"/>
              </a:rPr>
              <a:t>[About 3 minutes for responses/discussion]</a:t>
            </a:r>
          </a:p>
          <a:p>
            <a:pPr marL="0" marR="0" lvl="0" indent="0" algn="l" rtl="0">
              <a:lnSpc>
                <a:spcPct val="115000"/>
              </a:lnSpc>
              <a:spcBef>
                <a:spcPts val="0"/>
              </a:spcBef>
              <a:spcAft>
                <a:spcPts val="600"/>
              </a:spcAft>
              <a:buClr>
                <a:srgbClr val="000000"/>
              </a:buClr>
              <a:buSzPts val="1200"/>
              <a:buFont typeface="Calibri"/>
              <a:buNone/>
            </a:pPr>
            <a:endParaRPr lang="en-US" dirty="0">
              <a:solidFill>
                <a:srgbClr val="000000"/>
              </a:solidFill>
              <a:latin typeface="+mn-lt"/>
            </a:endParaRPr>
          </a:p>
          <a:p>
            <a:pPr marL="0" marR="0" lvl="0" indent="0" algn="l" rtl="0">
              <a:lnSpc>
                <a:spcPct val="115000"/>
              </a:lnSpc>
              <a:spcBef>
                <a:spcPts val="0"/>
              </a:spcBef>
              <a:spcAft>
                <a:spcPts val="600"/>
              </a:spcAft>
              <a:buClr>
                <a:srgbClr val="000000"/>
              </a:buClr>
              <a:buSzPts val="1200"/>
              <a:buFont typeface="Calibri"/>
              <a:buNone/>
            </a:pPr>
            <a:r>
              <a:rPr lang="en-US" dirty="0">
                <a:solidFill>
                  <a:srgbClr val="000000"/>
                </a:solidFill>
                <a:latin typeface="+mn-lt"/>
              </a:rPr>
              <a:t>Finally, </a:t>
            </a:r>
            <a:r>
              <a:rPr lang="en-US" i="0" dirty="0">
                <a:solidFill>
                  <a:srgbClr val="000000"/>
                </a:solidFill>
                <a:latin typeface="+mn-lt"/>
              </a:rPr>
              <a:t>HR leaders must not forget to invest in themselves to maintain their proficiency in the areas of HR that matter to thems</a:t>
            </a:r>
            <a:r>
              <a:rPr lang="en-US" dirty="0">
                <a:solidFill>
                  <a:srgbClr val="000000"/>
                </a:solidFill>
                <a:latin typeface="+mn-lt"/>
              </a:rPr>
              <a:t>elves and to </a:t>
            </a:r>
            <a:r>
              <a:rPr lang="en-US" i="0" dirty="0">
                <a:solidFill>
                  <a:srgbClr val="000000"/>
                </a:solidFill>
                <a:latin typeface="+mn-lt"/>
              </a:rPr>
              <a:t>the institution. </a:t>
            </a:r>
          </a:p>
          <a:p>
            <a:pPr marL="457200" marR="0" lvl="0" indent="-317500" algn="l" rtl="0">
              <a:lnSpc>
                <a:spcPct val="115000"/>
              </a:lnSpc>
              <a:spcBef>
                <a:spcPts val="0"/>
              </a:spcBef>
              <a:buClr>
                <a:srgbClr val="000000"/>
              </a:buClr>
              <a:buSzPts val="1400"/>
              <a:buChar char="●"/>
            </a:pPr>
            <a:r>
              <a:rPr lang="en-US" i="0" dirty="0">
                <a:solidFill>
                  <a:srgbClr val="000000"/>
                </a:solidFill>
                <a:latin typeface="+mn-lt"/>
              </a:rPr>
              <a:t>What must leaders do to be better equipped – mentally and professionally in order to deliver positive results? </a:t>
            </a:r>
          </a:p>
          <a:p>
            <a:pPr marL="457200" marR="0" lvl="0" indent="-317500" algn="l" rtl="0">
              <a:lnSpc>
                <a:spcPct val="115000"/>
              </a:lnSpc>
              <a:spcBef>
                <a:spcPts val="0"/>
              </a:spcBef>
              <a:spcAft>
                <a:spcPts val="600"/>
              </a:spcAft>
              <a:buClr>
                <a:srgbClr val="000000"/>
              </a:buClr>
              <a:buSzPts val="1400"/>
              <a:buChar char="●"/>
            </a:pPr>
            <a:r>
              <a:rPr lang="en-US" i="0" dirty="0">
                <a:solidFill>
                  <a:srgbClr val="000000"/>
                </a:solidFill>
                <a:latin typeface="+mn-lt"/>
              </a:rPr>
              <a:t>Who do these leaders reach</a:t>
            </a:r>
            <a:r>
              <a:rPr lang="en-US" dirty="0">
                <a:solidFill>
                  <a:srgbClr val="000000"/>
                </a:solidFill>
                <a:latin typeface="+mn-lt"/>
              </a:rPr>
              <a:t> out to in order to practice and receive helpful feedback?</a:t>
            </a:r>
            <a:endParaRPr lang="en-US" dirty="0">
              <a:latin typeface="+mn-lt"/>
            </a:endParaRPr>
          </a:p>
          <a:p>
            <a:pPr marL="0" marR="0" lvl="0" indent="0" algn="l" rtl="0">
              <a:lnSpc>
                <a:spcPct val="100000"/>
              </a:lnSpc>
              <a:spcBef>
                <a:spcPts val="0"/>
              </a:spcBef>
              <a:spcAft>
                <a:spcPts val="1200"/>
              </a:spcAft>
              <a:buClr>
                <a:schemeClr val="dk1"/>
              </a:buClr>
              <a:buSzPts val="1200"/>
              <a:buFont typeface="Calibri"/>
              <a:buNone/>
            </a:pPr>
            <a:r>
              <a:rPr lang="en-US" dirty="0">
                <a:latin typeface="+mn-lt"/>
              </a:rPr>
              <a:t>Be sure to take time out to develop an action plan for yourself! </a:t>
            </a:r>
          </a:p>
          <a:p>
            <a:pPr marL="0" marR="0" lvl="0" indent="0" algn="l" rtl="0">
              <a:lnSpc>
                <a:spcPct val="100000"/>
              </a:lnSpc>
              <a:spcBef>
                <a:spcPts val="0"/>
              </a:spcBef>
              <a:spcAft>
                <a:spcPts val="600"/>
              </a:spcAft>
              <a:buClr>
                <a:schemeClr val="dk1"/>
              </a:buClr>
              <a:buSzPts val="1200"/>
              <a:buFont typeface="Calibri"/>
              <a:buNone/>
            </a:pPr>
            <a:r>
              <a:rPr lang="en-US" dirty="0">
                <a:latin typeface="+mn-lt"/>
              </a:rPr>
              <a:t>In what ways have you held yourself accountable to take-action – don’t be someone, who puts themselves last on the “to do list!”</a:t>
            </a:r>
          </a:p>
          <a:p>
            <a:pPr marL="0" marR="0" lvl="0" indent="0" algn="l" rtl="0">
              <a:lnSpc>
                <a:spcPct val="100000"/>
              </a:lnSpc>
              <a:spcBef>
                <a:spcPts val="0"/>
              </a:spcBef>
              <a:spcAft>
                <a:spcPts val="600"/>
              </a:spcAft>
              <a:buClr>
                <a:schemeClr val="dk1"/>
              </a:buClr>
              <a:buSzPts val="1200"/>
              <a:buFont typeface="Calibri"/>
              <a:buNone/>
            </a:pPr>
            <a:endParaRPr lang="en-US"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14</a:t>
            </a:fld>
            <a:endParaRPr lang="en-US"/>
          </a:p>
        </p:txBody>
      </p:sp>
    </p:spTree>
    <p:extLst>
      <p:ext uri="{BB962C8B-B14F-4D97-AF65-F5344CB8AC3E}">
        <p14:creationId xmlns:p14="http://schemas.microsoft.com/office/powerpoint/2010/main" val="2719090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pPr>
            <a:r>
              <a:rPr lang="en-US" b="1" i="0" dirty="0">
                <a:latin typeface="+mn-lt"/>
              </a:rPr>
              <a:t>[30 seconds]</a:t>
            </a:r>
          </a:p>
          <a:p>
            <a:pPr marL="0" indent="0">
              <a:buClr>
                <a:schemeClr val="dk1"/>
              </a:buClr>
              <a:buSzPts val="1100"/>
            </a:pPr>
            <a:endParaRPr lang="en-US" i="1" dirty="0">
              <a:latin typeface="+mn-lt"/>
            </a:endParaRPr>
          </a:p>
          <a:p>
            <a:pPr marL="0" indent="0">
              <a:buClr>
                <a:schemeClr val="dk1"/>
              </a:buClr>
              <a:buSzPts val="1100"/>
            </a:pPr>
            <a:r>
              <a:rPr lang="en-US" i="1" dirty="0">
                <a:latin typeface="+mn-lt"/>
              </a:rPr>
              <a:t>[Review agenda on slide]</a:t>
            </a:r>
          </a:p>
          <a:p>
            <a:pPr marL="0" lvl="0" indent="0" algn="l" rtl="0">
              <a:spcBef>
                <a:spcPts val="0"/>
              </a:spcBef>
              <a:spcAft>
                <a:spcPts val="0"/>
              </a:spcAft>
              <a:buClr>
                <a:schemeClr val="dk1"/>
              </a:buClr>
              <a:buSzPts val="1200"/>
              <a:buFont typeface="Calibri"/>
              <a:buNone/>
            </a:pPr>
            <a:endParaRPr lang="en-US"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2</a:t>
            </a:fld>
            <a:endParaRPr lang="en-US"/>
          </a:p>
        </p:txBody>
      </p:sp>
    </p:spTree>
    <p:extLst>
      <p:ext uri="{BB962C8B-B14F-4D97-AF65-F5344CB8AC3E}">
        <p14:creationId xmlns:p14="http://schemas.microsoft.com/office/powerpoint/2010/main" val="88158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i="0" dirty="0">
                <a:latin typeface="+mn-lt"/>
              </a:rPr>
              <a:t>[2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b="0" i="0" u="none" strike="noStrike" cap="none" dirty="0">
              <a:solidFill>
                <a:schemeClr val="dk1"/>
              </a:solidFill>
              <a:latin typeface="+mn-lt"/>
              <a:ea typeface="Calibri"/>
              <a:cs typeface="Calibri"/>
              <a:sym typeface="Calibri"/>
            </a:endParaRPr>
          </a:p>
          <a:p>
            <a:pPr marL="0" indent="0">
              <a:lnSpc>
                <a:spcPct val="115000"/>
              </a:lnSpc>
              <a:buClr>
                <a:schemeClr val="dk1"/>
              </a:buClr>
              <a:buSzPts val="1200"/>
            </a:pPr>
            <a:r>
              <a:rPr lang="en-US" sz="1200" b="0" i="0" u="none" strike="noStrike" cap="none" dirty="0">
                <a:solidFill>
                  <a:schemeClr val="dk1"/>
                </a:solidFill>
                <a:latin typeface="+mn-lt"/>
                <a:ea typeface="Calibri"/>
                <a:cs typeface="Calibri"/>
                <a:sym typeface="Calibri"/>
              </a:rPr>
              <a:t>The CUPA-HR Learning Framework is designed to provide a foundation for understanding and cultivating the knowledge, skills and behaviors essential to success in higher ed HR. The Framework can be used to assess current abilities, identify skill or knowledge gaps or as a supporting guide for professional growth. </a:t>
            </a:r>
          </a:p>
          <a:p>
            <a:pPr marL="0" indent="0">
              <a:lnSpc>
                <a:spcPct val="115000"/>
              </a:lnSpc>
              <a:buClr>
                <a:schemeClr val="dk1"/>
              </a:buClr>
              <a:buSzPts val="1200"/>
            </a:pPr>
            <a:endParaRPr lang="en-US" sz="1200" b="0" i="0" u="none" strike="noStrike" cap="none" dirty="0">
              <a:solidFill>
                <a:schemeClr val="dk1"/>
              </a:solidFill>
              <a:latin typeface="+mn-lt"/>
              <a:ea typeface="Calibri"/>
              <a:cs typeface="Calibri"/>
              <a:sym typeface="Calibri"/>
            </a:endParaRPr>
          </a:p>
          <a:p>
            <a:pPr marL="0" marR="0" lvl="0" indent="0" algn="l" rtl="0">
              <a:lnSpc>
                <a:spcPct val="115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cs typeface="Calibri"/>
                <a:sym typeface="Calibri"/>
              </a:rPr>
              <a:t>T</a:t>
            </a:r>
            <a:r>
              <a:rPr lang="en-US" i="0" dirty="0">
                <a:latin typeface="+mn-lt"/>
                <a:cs typeface="Arial"/>
              </a:rPr>
              <a:t>he Learning Framework is not intended to replace performance management discussions. Rather it is designed to bring attention to the work already being accomplished and where opportunities for development might exist.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mn-lt"/>
              </a:rPr>
              <a:t>Since its inception in 2013, the Framework has continued to evolve, with the latest iteration incorporating significant updates that make the Framework even more useful for both individuals and teams. </a:t>
            </a:r>
          </a:p>
          <a:p>
            <a:pPr marL="0" lvl="0" indent="0" algn="l" rtl="0">
              <a:spcBef>
                <a:spcPts val="0"/>
              </a:spcBef>
              <a:spcAft>
                <a:spcPts val="0"/>
              </a:spcAft>
              <a:buClr>
                <a:schemeClr val="dk1"/>
              </a:buClr>
              <a:buSzPts val="1200"/>
              <a:buFont typeface="Calibri"/>
              <a:buNone/>
            </a:pPr>
            <a:endParaRPr lang="en-US" b="1" i="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i="1" dirty="0">
                <a:latin typeface="+mn-lt"/>
              </a:rPr>
              <a:t>[NEXT SLIDE]</a:t>
            </a: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3</a:t>
            </a:fld>
            <a:endParaRPr lang="en-US"/>
          </a:p>
        </p:txBody>
      </p:sp>
    </p:spTree>
    <p:extLst>
      <p:ext uri="{BB962C8B-B14F-4D97-AF65-F5344CB8AC3E}">
        <p14:creationId xmlns:p14="http://schemas.microsoft.com/office/powerpoint/2010/main" val="420232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600"/>
              </a:spcAft>
              <a:buClr>
                <a:schemeClr val="dk1"/>
              </a:buClr>
              <a:buSzPts val="1200"/>
              <a:buFont typeface="Calibri"/>
              <a:buNone/>
            </a:pPr>
            <a:r>
              <a:rPr lang="en-US" b="1" i="0" dirty="0">
                <a:latin typeface="+mn-lt"/>
              </a:rPr>
              <a:t>[1 minute]</a:t>
            </a:r>
          </a:p>
          <a:p>
            <a:pPr marL="0" marR="0" lvl="0" indent="0" algn="l" rtl="0">
              <a:lnSpc>
                <a:spcPct val="100000"/>
              </a:lnSpc>
              <a:spcBef>
                <a:spcPts val="0"/>
              </a:spcBef>
              <a:spcAft>
                <a:spcPts val="600"/>
              </a:spcAft>
              <a:buClr>
                <a:schemeClr val="dk1"/>
              </a:buClr>
              <a:buSzPts val="1200"/>
              <a:buFont typeface="Calibri"/>
              <a:buNone/>
            </a:pPr>
            <a:endParaRPr lang="en-US" b="1" dirty="0">
              <a:latin typeface="+mn-lt"/>
            </a:endParaRPr>
          </a:p>
          <a:p>
            <a:pPr marL="0" indent="0">
              <a:lnSpc>
                <a:spcPct val="115000"/>
              </a:lnSpc>
              <a:spcAft>
                <a:spcPts val="600"/>
              </a:spcAft>
              <a:buClr>
                <a:schemeClr val="dk1"/>
              </a:buClr>
              <a:buSzPts val="1200"/>
            </a:pPr>
            <a:r>
              <a:rPr lang="en-US" sz="1200" b="0" i="0" dirty="0">
                <a:solidFill>
                  <a:schemeClr val="dk1"/>
                </a:solidFill>
                <a:latin typeface="+mn-lt"/>
                <a:ea typeface="Calibri"/>
                <a:cs typeface="Calibri"/>
                <a:sym typeface="Calibri"/>
              </a:rPr>
              <a:t>The CUPA-HR Learning Framework </a:t>
            </a:r>
            <a:r>
              <a:rPr lang="en-US" dirty="0">
                <a:latin typeface="+mn-lt"/>
              </a:rPr>
              <a:t>includes </a:t>
            </a:r>
            <a:r>
              <a:rPr lang="en-US" b="1" dirty="0">
                <a:latin typeface="+mn-lt"/>
              </a:rPr>
              <a:t>four main areas</a:t>
            </a:r>
            <a:endParaRPr lang="en-US" dirty="0">
              <a:latin typeface="+mn-lt"/>
              <a:cs typeface="Arial"/>
            </a:endParaRPr>
          </a:p>
          <a:p>
            <a:pPr marL="0" indent="0">
              <a:lnSpc>
                <a:spcPct val="115000"/>
              </a:lnSpc>
              <a:spcAft>
                <a:spcPts val="600"/>
              </a:spcAft>
              <a:buClr>
                <a:schemeClr val="dk1"/>
              </a:buClr>
              <a:buSzPts val="1200"/>
            </a:pPr>
            <a:endParaRPr lang="en-US" dirty="0">
              <a:latin typeface="+mn-lt"/>
              <a:cs typeface="Arial"/>
            </a:endParaRPr>
          </a:p>
          <a:p>
            <a:pPr marL="0" indent="0">
              <a:lnSpc>
                <a:spcPct val="115000"/>
              </a:lnSpc>
              <a:spcAft>
                <a:spcPts val="600"/>
              </a:spcAft>
              <a:buClr>
                <a:schemeClr val="dk1"/>
              </a:buClr>
              <a:buSzPts val="1200"/>
            </a:pPr>
            <a:r>
              <a:rPr lang="en-US" b="1" i="1" dirty="0">
                <a:latin typeface="+mn-lt"/>
                <a:cs typeface="Arial"/>
              </a:rPr>
              <a:t>[Click to highlight Framework Areas on image]</a:t>
            </a:r>
          </a:p>
          <a:p>
            <a:pPr marL="0" indent="0">
              <a:lnSpc>
                <a:spcPct val="115000"/>
              </a:lnSpc>
              <a:spcAft>
                <a:spcPts val="600"/>
              </a:spcAft>
              <a:buClr>
                <a:schemeClr val="dk1"/>
              </a:buClr>
              <a:buSzPts val="1200"/>
            </a:pPr>
            <a:endParaRPr lang="en-US" b="1" i="1" dirty="0">
              <a:latin typeface="+mn-lt"/>
              <a:cs typeface="Arial"/>
            </a:endParaRPr>
          </a:p>
          <a:p>
            <a:pPr marL="0" indent="0">
              <a:lnSpc>
                <a:spcPct val="115000"/>
              </a:lnSpc>
              <a:spcAft>
                <a:spcPts val="600"/>
              </a:spcAft>
              <a:buClr>
                <a:schemeClr val="dk1"/>
              </a:buClr>
              <a:buSzPts val="1200"/>
            </a:pPr>
            <a:r>
              <a:rPr lang="en-US" dirty="0">
                <a:latin typeface="+mn-lt"/>
              </a:rPr>
              <a:t>-</a:t>
            </a:r>
            <a:r>
              <a:rPr lang="en-US" dirty="0">
                <a:latin typeface="+mn-lt"/>
                <a:cs typeface="Arial"/>
              </a:rPr>
              <a:t> Core, Building Capabilities, Strategic Leadership, and Engagement. </a:t>
            </a:r>
            <a:endParaRPr lang="en-US" b="1" i="1" dirty="0">
              <a:latin typeface="+mn-lt"/>
              <a:cs typeface="Arial"/>
            </a:endParaRPr>
          </a:p>
          <a:p>
            <a:pPr marL="0" indent="0">
              <a:lnSpc>
                <a:spcPct val="115000"/>
              </a:lnSpc>
              <a:spcAft>
                <a:spcPts val="600"/>
              </a:spcAft>
              <a:buClr>
                <a:schemeClr val="dk1"/>
              </a:buClr>
              <a:buSzPts val="1200"/>
            </a:pPr>
            <a:endParaRPr lang="en-US"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u="none" dirty="0">
                <a:latin typeface="+mn-lt"/>
              </a:rPr>
              <a:t>The </a:t>
            </a:r>
            <a:r>
              <a:rPr lang="en-US" b="1" u="none" dirty="0">
                <a:latin typeface="+mn-lt"/>
              </a:rPr>
              <a:t>Core area </a:t>
            </a:r>
            <a:r>
              <a:rPr lang="en-US" u="none" dirty="0">
                <a:latin typeface="+mn-lt"/>
              </a:rPr>
              <a:t>includes those skills which are fundamental to the work of higher ed HR practitioners</a:t>
            </a:r>
            <a:r>
              <a:rPr lang="en-US" dirty="0">
                <a:latin typeface="+mn-lt"/>
              </a:rPr>
              <a:t>. These competencies included in this area are </a:t>
            </a:r>
            <a:r>
              <a:rPr lang="en-US" b="1" i="1" dirty="0">
                <a:latin typeface="+mn-lt"/>
              </a:rPr>
              <a:t>operational</a:t>
            </a:r>
            <a:r>
              <a:rPr lang="en-US" dirty="0">
                <a:latin typeface="+mn-lt"/>
              </a:rPr>
              <a:t> in nature.</a:t>
            </a:r>
          </a:p>
          <a:p>
            <a:pPr marL="0" lvl="0" indent="0" algn="l" rtl="0">
              <a:lnSpc>
                <a:spcPct val="115000"/>
              </a:lnSpc>
              <a:spcBef>
                <a:spcPts val="0"/>
              </a:spcBef>
              <a:spcAft>
                <a:spcPts val="600"/>
              </a:spcAft>
              <a:buClr>
                <a:schemeClr val="dk1"/>
              </a:buClr>
              <a:buSzPts val="1200"/>
              <a:buFont typeface="Arial"/>
              <a:buNone/>
            </a:pPr>
            <a:endParaRPr lang="en-US"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u="none" dirty="0">
                <a:latin typeface="+mn-lt"/>
              </a:rPr>
              <a:t>The </a:t>
            </a:r>
            <a:r>
              <a:rPr lang="en-US" b="1" u="none" dirty="0">
                <a:latin typeface="+mn-lt"/>
              </a:rPr>
              <a:t>Building Capabilities area</a:t>
            </a:r>
            <a:r>
              <a:rPr lang="en-US" u="none" dirty="0">
                <a:latin typeface="+mn-lt"/>
              </a:rPr>
              <a:t> focuses on overseeing the functioning and activities of teams, departments or divisions. Competencies in this area are </a:t>
            </a:r>
            <a:r>
              <a:rPr lang="en-US" b="1" i="1" u="none" dirty="0">
                <a:latin typeface="+mn-lt"/>
              </a:rPr>
              <a:t>experiential – </a:t>
            </a:r>
            <a:r>
              <a:rPr lang="en-US" b="0" i="0" u="none" dirty="0">
                <a:latin typeface="+mn-lt"/>
              </a:rPr>
              <a:t>meaning they are achieved through experience or learning.</a:t>
            </a:r>
            <a:r>
              <a:rPr lang="en-US" u="none" dirty="0">
                <a:latin typeface="+mn-lt"/>
              </a:rPr>
              <a:t> in nature.</a:t>
            </a:r>
          </a:p>
          <a:p>
            <a:pPr marL="0" lvl="0" indent="0" algn="l" rtl="0">
              <a:lnSpc>
                <a:spcPct val="115000"/>
              </a:lnSpc>
              <a:spcBef>
                <a:spcPts val="0"/>
              </a:spcBef>
              <a:spcAft>
                <a:spcPts val="600"/>
              </a:spcAft>
              <a:buClr>
                <a:schemeClr val="dk1"/>
              </a:buClr>
              <a:buSzPts val="1200"/>
              <a:buFont typeface="Arial"/>
              <a:buNone/>
            </a:pPr>
            <a:endParaRPr lang="en-US"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u="none" dirty="0">
                <a:latin typeface="+mn-lt"/>
              </a:rPr>
              <a:t>The </a:t>
            </a:r>
            <a:r>
              <a:rPr lang="en-US" b="1" u="none" dirty="0">
                <a:latin typeface="+mn-lt"/>
              </a:rPr>
              <a:t>Engagement</a:t>
            </a:r>
            <a:r>
              <a:rPr lang="en-US" u="none" dirty="0">
                <a:latin typeface="+mn-lt"/>
              </a:rPr>
              <a:t> </a:t>
            </a:r>
            <a:r>
              <a:rPr lang="en-US" b="1" u="none" dirty="0">
                <a:latin typeface="+mn-lt"/>
              </a:rPr>
              <a:t>area</a:t>
            </a:r>
            <a:r>
              <a:rPr lang="en-US" u="none" dirty="0">
                <a:latin typeface="+mn-lt"/>
              </a:rPr>
              <a:t> contains those skills and competencies which are </a:t>
            </a:r>
            <a:r>
              <a:rPr lang="en-US" b="1" i="0" u="none" dirty="0">
                <a:latin typeface="+mn-lt"/>
              </a:rPr>
              <a:t>relational </a:t>
            </a:r>
            <a:r>
              <a:rPr lang="en-US" b="0" i="0" u="none" dirty="0">
                <a:latin typeface="+mn-lt"/>
              </a:rPr>
              <a:t>and</a:t>
            </a:r>
            <a:r>
              <a:rPr lang="en-US" b="1" i="0" u="none" dirty="0">
                <a:latin typeface="+mn-lt"/>
              </a:rPr>
              <a:t> </a:t>
            </a:r>
            <a:r>
              <a:rPr lang="en-US" b="0" i="0" u="none" dirty="0">
                <a:latin typeface="+mn-lt"/>
              </a:rPr>
              <a:t>highlight the importance of </a:t>
            </a:r>
            <a:r>
              <a:rPr lang="en-US" dirty="0">
                <a:latin typeface="+mn-lt"/>
              </a:rPr>
              <a:t>the partnerships we build within higher </a:t>
            </a:r>
            <a:r>
              <a:rPr lang="en-US" u="none" dirty="0">
                <a:latin typeface="+mn-lt"/>
              </a:rPr>
              <a:t>ed HR.</a:t>
            </a:r>
          </a:p>
          <a:p>
            <a:pPr marL="171450" lvl="0" indent="-171450" algn="l" rtl="0">
              <a:lnSpc>
                <a:spcPct val="115000"/>
              </a:lnSpc>
              <a:spcBef>
                <a:spcPts val="0"/>
              </a:spcBef>
              <a:spcAft>
                <a:spcPts val="600"/>
              </a:spcAft>
              <a:buClr>
                <a:schemeClr val="dk1"/>
              </a:buClr>
              <a:buSzPts val="1200"/>
              <a:buFont typeface="Arial"/>
              <a:buChar char="•"/>
            </a:pPr>
            <a:endParaRPr lang="en-US" u="none"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dirty="0">
                <a:latin typeface="+mn-lt"/>
              </a:rPr>
              <a:t>The </a:t>
            </a:r>
            <a:r>
              <a:rPr lang="en-US" b="1" dirty="0">
                <a:latin typeface="+mn-lt"/>
              </a:rPr>
              <a:t>Strategic Leadership area </a:t>
            </a:r>
            <a:r>
              <a:rPr lang="en-US" b="0" dirty="0">
                <a:latin typeface="+mn-lt"/>
              </a:rPr>
              <a:t>focuses on the competencies which allow HR to be </a:t>
            </a:r>
            <a:r>
              <a:rPr lang="en-US" b="1" dirty="0">
                <a:latin typeface="+mn-lt"/>
              </a:rPr>
              <a:t>influential</a:t>
            </a:r>
            <a:r>
              <a:rPr lang="en-US" b="0" dirty="0">
                <a:latin typeface="+mn-lt"/>
              </a:rPr>
              <a:t> leaders by strategically contributing to and helping to guide the work of an institution.</a:t>
            </a:r>
          </a:p>
          <a:p>
            <a:pPr marL="0" lvl="0" indent="0" algn="l" rtl="0">
              <a:spcBef>
                <a:spcPts val="0"/>
              </a:spcBef>
              <a:spcAft>
                <a:spcPts val="0"/>
              </a:spcAft>
              <a:buClr>
                <a:schemeClr val="dk1"/>
              </a:buClr>
              <a:buSzPts val="1200"/>
              <a:buFont typeface="Calibri"/>
              <a:buNone/>
            </a:pPr>
            <a:endParaRPr lang="en-US" b="1" i="1"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4</a:t>
            </a:fld>
            <a:endParaRPr lang="en-US"/>
          </a:p>
        </p:txBody>
      </p:sp>
    </p:spTree>
    <p:extLst>
      <p:ext uri="{BB962C8B-B14F-4D97-AF65-F5344CB8AC3E}">
        <p14:creationId xmlns:p14="http://schemas.microsoft.com/office/powerpoint/2010/main" val="9466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600"/>
              </a:spcAft>
              <a:buClr>
                <a:schemeClr val="dk1"/>
              </a:buClr>
              <a:buSzPts val="1200"/>
              <a:buFont typeface="Calibri"/>
              <a:buNone/>
            </a:pPr>
            <a:r>
              <a:rPr lang="en-US" b="1" i="0" dirty="0">
                <a:latin typeface="+mn-lt"/>
              </a:rPr>
              <a:t>[30 Seconds]</a:t>
            </a:r>
            <a:endParaRPr lang="en-US" b="1" i="1" dirty="0">
              <a:latin typeface="+mn-lt"/>
            </a:endParaRPr>
          </a:p>
          <a:p>
            <a:pPr marL="0" marR="0" lvl="0" indent="0" algn="l" rtl="0">
              <a:lnSpc>
                <a:spcPct val="100000"/>
              </a:lnSpc>
              <a:spcBef>
                <a:spcPts val="0"/>
              </a:spcBef>
              <a:spcAft>
                <a:spcPts val="0"/>
              </a:spcAft>
              <a:buClr>
                <a:schemeClr val="dk1"/>
              </a:buClr>
              <a:buSzPts val="1200"/>
              <a:buFont typeface="Calibri"/>
              <a:buNone/>
            </a:pPr>
            <a:endParaRPr lang="en-US" dirty="0">
              <a:latin typeface="+mn-lt"/>
            </a:endParaRPr>
          </a:p>
          <a:p>
            <a:pPr marL="0" lvl="0" indent="0" algn="l" rtl="0">
              <a:lnSpc>
                <a:spcPct val="115000"/>
              </a:lnSpc>
              <a:spcBef>
                <a:spcPts val="0"/>
              </a:spcBef>
              <a:spcAft>
                <a:spcPts val="0"/>
              </a:spcAft>
              <a:buClr>
                <a:schemeClr val="dk1"/>
              </a:buClr>
              <a:buSzPts val="1200"/>
              <a:buFont typeface="Calibri"/>
              <a:buNone/>
            </a:pPr>
            <a:r>
              <a:rPr lang="en-US" dirty="0">
                <a:latin typeface="+mn-lt"/>
              </a:rPr>
              <a:t>Each main area is further composed of a list of skills, knowledge, abilities and behaviors identified as essential to that Framework area. </a:t>
            </a:r>
          </a:p>
          <a:p>
            <a:pPr marL="0" lvl="0" indent="0" algn="l" rtl="0">
              <a:spcBef>
                <a:spcPts val="0"/>
              </a:spcBef>
              <a:spcAft>
                <a:spcPts val="0"/>
              </a:spcAft>
              <a:buClr>
                <a:schemeClr val="dk1"/>
              </a:buClr>
              <a:buSzPts val="1200"/>
              <a:buFont typeface="Calibri"/>
              <a:buNone/>
            </a:pPr>
            <a:endParaRPr lang="en-US" b="1" i="1"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5</a:t>
            </a:fld>
            <a:endParaRPr lang="en-US"/>
          </a:p>
        </p:txBody>
      </p:sp>
    </p:spTree>
    <p:extLst>
      <p:ext uri="{BB962C8B-B14F-4D97-AF65-F5344CB8AC3E}">
        <p14:creationId xmlns:p14="http://schemas.microsoft.com/office/powerpoint/2010/main" val="35397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i="0" dirty="0">
                <a:latin typeface="+mn-lt"/>
              </a:rPr>
              <a:t>[1 minute]</a:t>
            </a:r>
          </a:p>
          <a:p>
            <a:pPr marL="0" marR="0" lvl="0" indent="0" algn="l" rtl="0">
              <a:lnSpc>
                <a:spcPct val="100000"/>
              </a:lnSpc>
              <a:spcBef>
                <a:spcPts val="0"/>
              </a:spcBef>
              <a:spcAft>
                <a:spcPts val="0"/>
              </a:spcAft>
              <a:buClr>
                <a:schemeClr val="dk1"/>
              </a:buClr>
              <a:buSzPts val="1200"/>
              <a:buFont typeface="Calibri"/>
              <a:buNone/>
            </a:pPr>
            <a:endParaRPr lang="en-US" dirty="0">
              <a:latin typeface="+mn-lt"/>
            </a:endParaRPr>
          </a:p>
          <a:p>
            <a:pPr marL="0" lvl="0" indent="0" algn="l" rtl="0">
              <a:lnSpc>
                <a:spcPct val="115000"/>
              </a:lnSpc>
              <a:spcBef>
                <a:spcPts val="0"/>
              </a:spcBef>
              <a:spcAft>
                <a:spcPts val="1200"/>
              </a:spcAft>
              <a:buClr>
                <a:schemeClr val="dk1"/>
              </a:buClr>
              <a:buSzPts val="1200"/>
              <a:buFont typeface="Calibri"/>
              <a:buNone/>
            </a:pPr>
            <a:r>
              <a:rPr lang="en-US" dirty="0">
                <a:latin typeface="+mn-lt"/>
              </a:rPr>
              <a:t>On the outside of the Framework are three proficiency levels </a:t>
            </a:r>
          </a:p>
          <a:p>
            <a:pPr marL="0" lvl="0" indent="0" algn="l" rtl="0">
              <a:lnSpc>
                <a:spcPct val="115000"/>
              </a:lnSpc>
              <a:spcBef>
                <a:spcPts val="0"/>
              </a:spcBef>
              <a:spcAft>
                <a:spcPts val="1200"/>
              </a:spcAft>
              <a:buClr>
                <a:schemeClr val="dk1"/>
              </a:buClr>
              <a:buSzPts val="1200"/>
              <a:buFont typeface="Calibri"/>
              <a:buNone/>
            </a:pPr>
            <a:endParaRPr lang="en-US" dirty="0">
              <a:latin typeface="+mn-lt"/>
            </a:endParaRPr>
          </a:p>
          <a:p>
            <a:pPr marL="0" marR="0" lvl="0" indent="0" algn="l" defTabSz="914400" rtl="0" eaLnBrk="1" fontAlgn="auto" latinLnBrk="0" hangingPunct="1">
              <a:lnSpc>
                <a:spcPct val="115000"/>
              </a:lnSpc>
              <a:spcBef>
                <a:spcPts val="0"/>
              </a:spcBef>
              <a:spcAft>
                <a:spcPts val="1200"/>
              </a:spcAft>
              <a:buClr>
                <a:schemeClr val="dk1"/>
              </a:buClr>
              <a:buSzPts val="1200"/>
              <a:buFont typeface="Calibri"/>
              <a:buNone/>
              <a:tabLst/>
              <a:defRPr/>
            </a:pPr>
            <a:r>
              <a:rPr lang="en-US" b="1" i="1" dirty="0">
                <a:latin typeface="+mn-lt"/>
                <a:cs typeface="Arial"/>
              </a:rPr>
              <a:t>[Click to highlight proficiency levels on image]</a:t>
            </a:r>
          </a:p>
          <a:p>
            <a:pPr marL="0" lvl="0" indent="0" algn="l" rtl="0">
              <a:lnSpc>
                <a:spcPct val="115000"/>
              </a:lnSpc>
              <a:spcBef>
                <a:spcPts val="0"/>
              </a:spcBef>
              <a:spcAft>
                <a:spcPts val="1200"/>
              </a:spcAft>
              <a:buClr>
                <a:schemeClr val="dk1"/>
              </a:buClr>
              <a:buSzPts val="1200"/>
              <a:buFont typeface="Calibri"/>
              <a:buNone/>
            </a:pPr>
            <a:endParaRPr lang="en-US" dirty="0">
              <a:latin typeface="+mn-lt"/>
            </a:endParaRPr>
          </a:p>
          <a:p>
            <a:pPr marL="0" lvl="0" indent="0" algn="l" rtl="0">
              <a:lnSpc>
                <a:spcPct val="115000"/>
              </a:lnSpc>
              <a:spcBef>
                <a:spcPts val="0"/>
              </a:spcBef>
              <a:spcAft>
                <a:spcPts val="1200"/>
              </a:spcAft>
              <a:buClr>
                <a:schemeClr val="dk1"/>
              </a:buClr>
              <a:buSzPts val="1200"/>
              <a:buFont typeface="Calibri"/>
              <a:buNone/>
            </a:pPr>
            <a:r>
              <a:rPr lang="en-US" dirty="0">
                <a:latin typeface="+mn-lt"/>
              </a:rPr>
              <a:t>- Awareness, Application, and Influence. These proficiency levels apply across </a:t>
            </a:r>
            <a:r>
              <a:rPr lang="en-US" b="1" i="1" dirty="0">
                <a:latin typeface="+mn-lt"/>
              </a:rPr>
              <a:t>all</a:t>
            </a:r>
            <a:r>
              <a:rPr lang="en-US" dirty="0">
                <a:latin typeface="+mn-lt"/>
              </a:rPr>
              <a:t> Framework areas and competencies </a:t>
            </a:r>
          </a:p>
          <a:p>
            <a:pPr marL="0" lvl="0" indent="0" algn="l" rtl="0">
              <a:lnSpc>
                <a:spcPct val="115000"/>
              </a:lnSpc>
              <a:spcBef>
                <a:spcPts val="0"/>
              </a:spcBef>
              <a:spcAft>
                <a:spcPts val="1200"/>
              </a:spcAft>
              <a:buClr>
                <a:schemeClr val="dk1"/>
              </a:buClr>
              <a:buSzPts val="1200"/>
              <a:buFont typeface="Calibri"/>
              <a:buNone/>
            </a:pPr>
            <a:endParaRPr lang="en-US"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b="1" dirty="0">
                <a:latin typeface="+mn-lt"/>
              </a:rPr>
              <a:t>Awareness</a:t>
            </a:r>
            <a:r>
              <a:rPr lang="en-US" dirty="0">
                <a:latin typeface="+mn-lt"/>
              </a:rPr>
              <a:t> is the ability to recognize</a:t>
            </a:r>
            <a:r>
              <a:rPr lang="en-US" sz="1200" dirty="0">
                <a:latin typeface="+mn-lt"/>
                <a:ea typeface="Calibri"/>
                <a:cs typeface="Calibri"/>
                <a:sym typeface="Calibri"/>
              </a:rPr>
              <a:t> the common knowledge or understanding of a competency. </a:t>
            </a:r>
          </a:p>
          <a:p>
            <a:pPr marL="0" lvl="0" indent="0" algn="l" rtl="0">
              <a:lnSpc>
                <a:spcPct val="115000"/>
              </a:lnSpc>
              <a:spcBef>
                <a:spcPts val="0"/>
              </a:spcBef>
              <a:spcAft>
                <a:spcPts val="600"/>
              </a:spcAft>
              <a:buClr>
                <a:schemeClr val="dk1"/>
              </a:buClr>
              <a:buSzPts val="1200"/>
              <a:buFont typeface="Arial"/>
              <a:buNone/>
            </a:pPr>
            <a:endParaRPr lang="en-US" dirty="0">
              <a:latin typeface="+mn-lt"/>
            </a:endParaRPr>
          </a:p>
          <a:p>
            <a:pPr marL="171450" lvl="0" indent="-171450" algn="l" rtl="0">
              <a:lnSpc>
                <a:spcPct val="115000"/>
              </a:lnSpc>
              <a:spcBef>
                <a:spcPts val="0"/>
              </a:spcBef>
              <a:spcAft>
                <a:spcPts val="600"/>
              </a:spcAft>
              <a:buClr>
                <a:schemeClr val="dk1"/>
              </a:buClr>
              <a:buSzPts val="1200"/>
              <a:buFont typeface="Arial"/>
              <a:buChar char="•"/>
            </a:pPr>
            <a:r>
              <a:rPr lang="en-US" b="1" dirty="0">
                <a:latin typeface="+mn-lt"/>
              </a:rPr>
              <a:t>Application</a:t>
            </a:r>
            <a:r>
              <a:rPr lang="en-US" dirty="0">
                <a:latin typeface="+mn-lt"/>
              </a:rPr>
              <a:t> is the ability</a:t>
            </a:r>
            <a:r>
              <a:rPr lang="en-US" sz="1200" dirty="0">
                <a:latin typeface="+mn-lt"/>
                <a:ea typeface="Calibri"/>
                <a:cs typeface="Calibri"/>
                <a:sym typeface="Calibri"/>
              </a:rPr>
              <a:t> to successfully complete tasks as requested and without assistance. Occasionally, the individual initiates action or makes rudimentary improvements without being prompted. </a:t>
            </a:r>
          </a:p>
          <a:p>
            <a:pPr marL="0" lvl="0" indent="0" algn="l" rtl="0">
              <a:lnSpc>
                <a:spcPct val="115000"/>
              </a:lnSpc>
              <a:spcBef>
                <a:spcPts val="0"/>
              </a:spcBef>
              <a:spcAft>
                <a:spcPts val="600"/>
              </a:spcAft>
              <a:buClr>
                <a:schemeClr val="dk1"/>
              </a:buClr>
              <a:buSzPts val="1200"/>
              <a:buFont typeface="Arial"/>
              <a:buNone/>
            </a:pPr>
            <a:endParaRPr lang="en-US" sz="1200" dirty="0">
              <a:latin typeface="+mn-lt"/>
              <a:ea typeface="Calibri"/>
              <a:cs typeface="Calibri"/>
              <a:sym typeface="Calibri"/>
            </a:endParaRPr>
          </a:p>
          <a:p>
            <a:pPr marL="171450" lvl="0" indent="-171450" algn="l" rtl="0">
              <a:lnSpc>
                <a:spcPct val="115000"/>
              </a:lnSpc>
              <a:spcBef>
                <a:spcPts val="0"/>
              </a:spcBef>
              <a:spcAft>
                <a:spcPts val="1200"/>
              </a:spcAft>
              <a:buClr>
                <a:schemeClr val="dk1"/>
              </a:buClr>
              <a:buSzPts val="1200"/>
              <a:buFont typeface="Arial"/>
              <a:buChar char="•"/>
            </a:pPr>
            <a:r>
              <a:rPr lang="en-US" b="1" dirty="0">
                <a:latin typeface="+mn-lt"/>
              </a:rPr>
              <a:t>Influence</a:t>
            </a:r>
            <a:r>
              <a:rPr lang="en-US" dirty="0">
                <a:latin typeface="+mn-lt"/>
              </a:rPr>
              <a:t> is</a:t>
            </a:r>
            <a:r>
              <a:rPr lang="en-US" sz="1200" dirty="0">
                <a:latin typeface="+mn-lt"/>
                <a:ea typeface="Calibri"/>
                <a:cs typeface="Calibri"/>
                <a:sym typeface="Calibri"/>
              </a:rPr>
              <a:t> </a:t>
            </a:r>
            <a:r>
              <a:rPr lang="en-US" dirty="0">
                <a:latin typeface="+mn-lt"/>
              </a:rPr>
              <a:t>the ability </a:t>
            </a:r>
            <a:r>
              <a:rPr lang="en-US" sz="1200" dirty="0">
                <a:latin typeface="+mn-lt"/>
                <a:ea typeface="Calibri"/>
                <a:cs typeface="Calibri"/>
                <a:sym typeface="Calibri"/>
              </a:rPr>
              <a:t>to spark change in actions, behavior, processes and relationships to achieve a common goal.</a:t>
            </a:r>
          </a:p>
          <a:p>
            <a:pPr marL="0" lvl="0" indent="0" algn="l" rtl="0">
              <a:spcBef>
                <a:spcPts val="0"/>
              </a:spcBef>
              <a:spcAft>
                <a:spcPts val="0"/>
              </a:spcAft>
              <a:buClr>
                <a:schemeClr val="dk1"/>
              </a:buClr>
              <a:buSzPts val="1200"/>
              <a:buFont typeface="Calibri"/>
              <a:buNone/>
            </a:pPr>
            <a:endParaRPr lang="en-US" b="1" i="1" dirty="0">
              <a:latin typeface="+mn-lt"/>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6</a:t>
            </a:fld>
            <a:endParaRPr lang="en-US"/>
          </a:p>
        </p:txBody>
      </p:sp>
    </p:spTree>
    <p:extLst>
      <p:ext uri="{BB962C8B-B14F-4D97-AF65-F5344CB8AC3E}">
        <p14:creationId xmlns:p14="http://schemas.microsoft.com/office/powerpoint/2010/main" val="349560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ts val="1200"/>
              <a:buFont typeface="Arial"/>
              <a:buNone/>
            </a:pPr>
            <a:r>
              <a:rPr lang="en-US" sz="1200" b="1" i="0" dirty="0">
                <a:solidFill>
                  <a:schemeClr val="dk1"/>
                </a:solidFill>
                <a:latin typeface="+mn-lt"/>
                <a:ea typeface="Calibri"/>
                <a:cs typeface="Calibri"/>
                <a:sym typeface="Calibri"/>
              </a:rPr>
              <a:t>[30 seconds]</a:t>
            </a:r>
          </a:p>
          <a:p>
            <a:pPr marL="0" marR="0" lvl="0" indent="0" algn="l" rtl="0">
              <a:lnSpc>
                <a:spcPct val="115000"/>
              </a:lnSpc>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chemeClr val="dk1"/>
              </a:buClr>
              <a:buSzPts val="1200"/>
              <a:buFont typeface="Calibri"/>
              <a:buNone/>
              <a:tabLst/>
              <a:defRPr/>
            </a:pPr>
            <a:r>
              <a:rPr lang="en-US" sz="1200" b="0" i="0" dirty="0">
                <a:solidFill>
                  <a:schemeClr val="dk1"/>
                </a:solidFill>
                <a:latin typeface="+mn-lt"/>
                <a:ea typeface="Calibri"/>
                <a:cs typeface="Calibri"/>
                <a:sym typeface="Calibri"/>
              </a:rPr>
              <a:t>At the very center of the Learning Framework is </a:t>
            </a:r>
            <a:r>
              <a:rPr lang="en-US" sz="1200" b="1" i="0" dirty="0">
                <a:solidFill>
                  <a:schemeClr val="dk1"/>
                </a:solidFill>
                <a:latin typeface="+mn-lt"/>
                <a:ea typeface="Calibri"/>
                <a:cs typeface="Calibri"/>
                <a:sym typeface="Calibri"/>
              </a:rPr>
              <a:t>“Impacting Higher Education”  </a:t>
            </a:r>
          </a:p>
          <a:p>
            <a:pPr marL="0" marR="0" lvl="0" indent="0" algn="l" defTabSz="914400" rtl="0" eaLnBrk="1" fontAlgn="auto" latinLnBrk="0" hangingPunct="1">
              <a:lnSpc>
                <a:spcPct val="115000"/>
              </a:lnSpc>
              <a:spcBef>
                <a:spcPts val="0"/>
              </a:spcBef>
              <a:spcAft>
                <a:spcPts val="0"/>
              </a:spcAft>
              <a:buClr>
                <a:schemeClr val="dk1"/>
              </a:buClr>
              <a:buSzPts val="1200"/>
              <a:buFont typeface="Calibri"/>
              <a:buNone/>
              <a:tabLst/>
              <a:defRPr/>
            </a:pPr>
            <a:endParaRPr lang="en-US"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chemeClr val="dk1"/>
              </a:buClr>
              <a:buSzPts val="1200"/>
              <a:buFont typeface="Calibri"/>
              <a:buNone/>
              <a:tabLst/>
              <a:defRPr/>
            </a:pPr>
            <a:r>
              <a:rPr lang="en-US" b="1" i="1" dirty="0">
                <a:latin typeface="+mn-lt"/>
                <a:cs typeface="Arial"/>
              </a:rPr>
              <a:t>[Click to highlight “Impacting Higher Education” on image]</a:t>
            </a:r>
          </a:p>
          <a:p>
            <a:pPr marL="0" marR="0" lvl="0" indent="0" algn="l" defTabSz="914400" rtl="0" eaLnBrk="1" fontAlgn="auto" latinLnBrk="0" hangingPunct="1">
              <a:lnSpc>
                <a:spcPct val="115000"/>
              </a:lnSpc>
              <a:spcBef>
                <a:spcPts val="0"/>
              </a:spcBef>
              <a:spcAft>
                <a:spcPts val="0"/>
              </a:spcAft>
              <a:buClr>
                <a:schemeClr val="dk1"/>
              </a:buClr>
              <a:buSzPts val="1200"/>
              <a:buFont typeface="Calibri"/>
              <a:buNone/>
              <a:tabLst/>
              <a:defRPr/>
            </a:pPr>
            <a:endParaRPr lang="en-U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chemeClr val="dk1"/>
              </a:buClr>
              <a:buSzPts val="1200"/>
              <a:buFont typeface="Calibri"/>
              <a:buNone/>
              <a:tabLst/>
              <a:defRPr/>
            </a:pPr>
            <a:r>
              <a:rPr lang="en-US" sz="1200" b="0" i="0" dirty="0">
                <a:solidFill>
                  <a:schemeClr val="dk1"/>
                </a:solidFill>
                <a:latin typeface="+mn-lt"/>
                <a:ea typeface="Calibri"/>
                <a:cs typeface="Calibri"/>
                <a:sym typeface="Calibri"/>
              </a:rPr>
              <a:t>- an acknowledgement that </a:t>
            </a:r>
            <a:r>
              <a:rPr lang="en-US" sz="1200" b="0" i="0" dirty="0">
                <a:solidFill>
                  <a:srgbClr val="FFFFFF"/>
                </a:solidFill>
                <a:effectLst/>
                <a:latin typeface="Open Sans" panose="020B0606030504020204" pitchFamily="34" charset="0"/>
                <a:ea typeface="Calibri"/>
                <a:cs typeface="Calibri"/>
                <a:sym typeface="Calibri"/>
              </a:rPr>
              <a:t>i</a:t>
            </a:r>
            <a:r>
              <a:rPr lang="en-US" b="0" i="0" dirty="0">
                <a:solidFill>
                  <a:srgbClr val="FFFFFF"/>
                </a:solidFill>
                <a:effectLst/>
                <a:latin typeface="Open Sans" panose="020B0606030504020204" pitchFamily="34" charset="0"/>
              </a:rPr>
              <a:t>mpacting higher education is central to not only how we approach our work, but also who we become as institutional influencers.</a:t>
            </a:r>
          </a:p>
          <a:p>
            <a:pPr marL="0" lvl="0" indent="0" algn="l" rtl="0">
              <a:spcBef>
                <a:spcPts val="0"/>
              </a:spcBef>
              <a:spcAft>
                <a:spcPts val="0"/>
              </a:spcAft>
              <a:buClr>
                <a:schemeClr val="dk1"/>
              </a:buClr>
              <a:buSzPts val="1200"/>
              <a:buFont typeface="Arial"/>
              <a:buNone/>
            </a:pPr>
            <a:endParaRPr lang="en-US" sz="1200" dirty="0">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7</a:t>
            </a:fld>
            <a:endParaRPr lang="en-US"/>
          </a:p>
        </p:txBody>
      </p:sp>
    </p:spTree>
    <p:extLst>
      <p:ext uri="{BB962C8B-B14F-4D97-AF65-F5344CB8AC3E}">
        <p14:creationId xmlns:p14="http://schemas.microsoft.com/office/powerpoint/2010/main" val="897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sz="1200" b="1" i="0" dirty="0">
                <a:solidFill>
                  <a:schemeClr val="dk1"/>
                </a:solidFill>
                <a:latin typeface="+mn-lt"/>
                <a:ea typeface="Calibri"/>
                <a:cs typeface="Calibri"/>
                <a:sym typeface="Calibri"/>
              </a:rPr>
              <a:t>[1 minute]</a:t>
            </a:r>
          </a:p>
          <a:p>
            <a:pPr marL="0" lvl="0" indent="0" algn="l" rtl="0">
              <a:spcBef>
                <a:spcPts val="0"/>
              </a:spcBef>
              <a:spcAft>
                <a:spcPts val="0"/>
              </a:spcAft>
              <a:buClr>
                <a:schemeClr val="dk1"/>
              </a:buClr>
              <a:buSzPts val="1200"/>
              <a:buFont typeface="Arial"/>
              <a:buNone/>
            </a:pPr>
            <a:endParaRPr lang="en-US" sz="1200" b="1" i="1"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i="1" dirty="0">
                <a:solidFill>
                  <a:schemeClr val="dk1"/>
                </a:solidFill>
                <a:latin typeface="+mn-lt"/>
                <a:ea typeface="Calibri"/>
                <a:cs typeface="Calibri"/>
                <a:sym typeface="Calibri"/>
              </a:rPr>
              <a:t>[NOTE: This slide contains a video – please click to play]</a:t>
            </a:r>
            <a:endParaRPr lang="en-US" i="1" dirty="0">
              <a:latin typeface="+mn-lt"/>
            </a:endParaRPr>
          </a:p>
          <a:p>
            <a:pPr marL="0" lvl="0" indent="0" algn="l" rtl="0">
              <a:spcBef>
                <a:spcPts val="0"/>
              </a:spcBef>
              <a:spcAft>
                <a:spcPts val="0"/>
              </a:spcAft>
              <a:buClr>
                <a:schemeClr val="dk1"/>
              </a:buClr>
              <a:buSzPts val="1200"/>
              <a:buFont typeface="Arial"/>
              <a:buNone/>
            </a:pPr>
            <a:endParaRPr lang="en-US" sz="1200" b="1" i="0" dirty="0">
              <a:solidFill>
                <a:schemeClr val="dk1"/>
              </a:solidFill>
              <a:latin typeface="+mn-lt"/>
              <a:ea typeface="Calibri"/>
              <a:cs typeface="Calibri"/>
              <a:sym typeface="Calibri"/>
            </a:endParaRPr>
          </a:p>
          <a:p>
            <a:pPr marL="0" indent="0">
              <a:lnSpc>
                <a:spcPct val="115000"/>
              </a:lnSpc>
              <a:buClr>
                <a:schemeClr val="dk1"/>
              </a:buClr>
              <a:buSzPts val="1200"/>
            </a:pPr>
            <a:r>
              <a:rPr lang="en-US" sz="1200" b="0" i="0" dirty="0">
                <a:solidFill>
                  <a:schemeClr val="dk1"/>
                </a:solidFill>
                <a:latin typeface="+mn-lt"/>
                <a:ea typeface="Calibri"/>
                <a:cs typeface="Arial"/>
                <a:sym typeface="Calibri"/>
              </a:rPr>
              <a:t>To find the learning framework, visit the main CUPA-HR site at www.cupahr.org, and click on Leadership and Development at the top of the site.</a:t>
            </a:r>
            <a:r>
              <a:rPr lang="en-US" dirty="0">
                <a:latin typeface="+mn-lt"/>
                <a:cs typeface="Arial"/>
              </a:rPr>
              <a:t> From there, click on Learning Framework to navigate to the framework home page. </a:t>
            </a:r>
          </a:p>
          <a:p>
            <a:pPr marL="0" indent="0">
              <a:lnSpc>
                <a:spcPct val="115000"/>
              </a:lnSpc>
              <a:buClr>
                <a:schemeClr val="dk1"/>
              </a:buClr>
              <a:buSzPts val="1200"/>
            </a:pPr>
            <a:endParaRPr lang="en-US" sz="1200" b="0" i="0" dirty="0">
              <a:solidFill>
                <a:schemeClr val="dk1"/>
              </a:solidFill>
              <a:latin typeface="+mn-lt"/>
              <a:ea typeface="Calibri"/>
              <a:cs typeface="Arial"/>
              <a:sym typeface="Calibri"/>
            </a:endParaRPr>
          </a:p>
          <a:p>
            <a:pPr marL="0" marR="0" lvl="0" indent="0" algn="l" defTabSz="914400" rtl="0" eaLnBrk="1" fontAlgn="auto" latinLnBrk="0" hangingPunct="1">
              <a:lnSpc>
                <a:spcPct val="115000"/>
              </a:lnSpc>
              <a:spcBef>
                <a:spcPts val="0"/>
              </a:spcBef>
              <a:spcAft>
                <a:spcPts val="0"/>
              </a:spcAft>
              <a:buClr>
                <a:schemeClr val="dk1"/>
              </a:buClr>
              <a:buSzPts val="1200"/>
              <a:buFont typeface="Arial"/>
              <a:buNone/>
              <a:tabLst/>
              <a:defRPr/>
            </a:pPr>
            <a:r>
              <a:rPr lang="en-US" sz="1200" b="0" i="1" dirty="0">
                <a:solidFill>
                  <a:schemeClr val="dk1"/>
                </a:solidFill>
                <a:latin typeface="+mn-lt"/>
                <a:ea typeface="Calibri"/>
                <a:cs typeface="Arial"/>
                <a:sym typeface="Calibri"/>
              </a:rPr>
              <a:t>[time permitting, access via the </a:t>
            </a:r>
            <a:r>
              <a:rPr lang="en-US" i="1" dirty="0">
                <a:latin typeface="+mn-lt"/>
                <a:cs typeface="Arial"/>
              </a:rPr>
              <a:t>CUPA-HR main site or the framework direct </a:t>
            </a:r>
            <a:r>
              <a:rPr lang="en-US" i="1" dirty="0" err="1">
                <a:latin typeface="+mn-lt"/>
                <a:cs typeface="Arial"/>
              </a:rPr>
              <a:t>url</a:t>
            </a:r>
            <a:r>
              <a:rPr lang="en-US" i="1" dirty="0">
                <a:latin typeface="+mn-lt"/>
                <a:cs typeface="Arial"/>
              </a:rPr>
              <a:t>   </a:t>
            </a:r>
            <a:r>
              <a:rPr lang="en-US" i="0" dirty="0">
                <a:latin typeface="+mn-lt"/>
              </a:rPr>
              <a:t>https://www.cupahr.org/leadership-development/learning-framework/  </a:t>
            </a:r>
            <a:r>
              <a:rPr lang="en-US" i="1" dirty="0">
                <a:latin typeface="+mn-lt"/>
                <a:cs typeface="Arial"/>
              </a:rPr>
              <a:t>]</a:t>
            </a:r>
            <a:r>
              <a:rPr lang="en-US" sz="1200" b="0" i="1" dirty="0">
                <a:solidFill>
                  <a:schemeClr val="dk1"/>
                </a:solidFill>
                <a:latin typeface="+mn-lt"/>
                <a:ea typeface="Calibri"/>
                <a:cs typeface="Arial"/>
                <a:sym typeface="Calibri"/>
              </a:rPr>
              <a:t>.</a:t>
            </a:r>
            <a:r>
              <a:rPr lang="en-US" i="1" dirty="0">
                <a:latin typeface="+mn-lt"/>
                <a:cs typeface="Arial"/>
              </a:rPr>
              <a:t> </a:t>
            </a:r>
          </a:p>
          <a:p>
            <a:pPr marL="0" marR="0" lvl="0" indent="0" algn="l" rtl="0">
              <a:lnSpc>
                <a:spcPct val="115000"/>
              </a:lnSpc>
              <a:spcBef>
                <a:spcPts val="0"/>
              </a:spcBef>
              <a:spcAft>
                <a:spcPts val="0"/>
              </a:spcAft>
              <a:buClr>
                <a:schemeClr val="dk1"/>
              </a:buClr>
              <a:buSzPts val="1200"/>
              <a:buFont typeface="Calibri"/>
              <a:buNone/>
            </a:pPr>
            <a:endParaRPr lang="en-US" sz="1200" b="0" i="0"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dirty="0">
                <a:latin typeface="+mn-lt"/>
              </a:rPr>
              <a:t>Now let’s take a look at the different elements that make the Learning Framework up.</a:t>
            </a:r>
          </a:p>
          <a:p>
            <a:pPr marL="0" lvl="0" indent="0" algn="l" rtl="0">
              <a:spcBef>
                <a:spcPts val="0"/>
              </a:spcBef>
              <a:spcAft>
                <a:spcPts val="0"/>
              </a:spcAft>
              <a:buClr>
                <a:schemeClr val="dk1"/>
              </a:buClr>
              <a:buSzPts val="1200"/>
              <a:buFont typeface="Arial"/>
              <a:buNone/>
            </a:pPr>
            <a:endParaRPr lang="en-US" sz="1200" dirty="0">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US" b="1" i="1" dirty="0">
                <a:latin typeface="+mn-lt"/>
              </a:rPr>
              <a:t>[NEXT SLIDE]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8</a:t>
            </a:fld>
            <a:endParaRPr lang="en-US"/>
          </a:p>
        </p:txBody>
      </p:sp>
    </p:spTree>
    <p:extLst>
      <p:ext uri="{BB962C8B-B14F-4D97-AF65-F5344CB8AC3E}">
        <p14:creationId xmlns:p14="http://schemas.microsoft.com/office/powerpoint/2010/main" val="100590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dk1"/>
                </a:solidFill>
                <a:latin typeface="+mn-lt"/>
                <a:ea typeface="Calibri"/>
                <a:cs typeface="Calibri"/>
                <a:sym typeface="Calibri"/>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The main </a:t>
            </a:r>
            <a:r>
              <a:rPr lang="en-US" sz="1200" b="1" i="0" dirty="0">
                <a:solidFill>
                  <a:schemeClr val="dk1"/>
                </a:solidFill>
                <a:latin typeface="+mn-lt"/>
                <a:ea typeface="Calibri"/>
                <a:cs typeface="Calibri"/>
                <a:sym typeface="Calibri"/>
              </a:rPr>
              <a:t>Framework graphic</a:t>
            </a:r>
            <a:r>
              <a:rPr lang="en-US" sz="1200" b="0" i="0" dirty="0">
                <a:solidFill>
                  <a:schemeClr val="dk1"/>
                </a:solidFill>
                <a:latin typeface="+mn-lt"/>
                <a:ea typeface="Calibri"/>
                <a:cs typeface="Calibri"/>
                <a:sym typeface="Calibri"/>
              </a:rPr>
              <a:t> is interactive. Clicking on any of the Framework Main Areas will display a list of that area’s </a:t>
            </a:r>
            <a:r>
              <a:rPr lang="en-US" sz="1200" b="1" i="0" dirty="0">
                <a:solidFill>
                  <a:schemeClr val="dk1"/>
                </a:solidFill>
                <a:latin typeface="+mn-lt"/>
                <a:ea typeface="Calibri"/>
                <a:cs typeface="Calibri"/>
                <a:sym typeface="Calibri"/>
              </a:rPr>
              <a:t>competencies</a:t>
            </a:r>
            <a:r>
              <a:rPr lang="en-US" sz="1200" b="0" i="0" dirty="0">
                <a:solidFill>
                  <a:schemeClr val="dk1"/>
                </a:solidFill>
                <a:latin typeface="+mn-lt"/>
                <a:ea typeface="Calibri"/>
                <a:cs typeface="Calibri"/>
                <a:sym typeface="Calibri"/>
              </a:rPr>
              <a: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dk1"/>
                </a:solidFill>
                <a:latin typeface="+mn-lt"/>
                <a:ea typeface="Calibri"/>
                <a:cs typeface="Calibri"/>
                <a:sym typeface="Calibri"/>
              </a:rPr>
              <a:t>[Click to highlight “view the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an option to </a:t>
            </a:r>
            <a:r>
              <a:rPr lang="en-US" sz="1200" b="1" i="0" dirty="0">
                <a:solidFill>
                  <a:schemeClr val="dk1"/>
                </a:solidFill>
                <a:latin typeface="+mn-lt"/>
                <a:ea typeface="Calibri"/>
                <a:cs typeface="Calibri"/>
                <a:sym typeface="Calibri"/>
              </a:rPr>
              <a:t>view the definitions, </a:t>
            </a:r>
            <a:r>
              <a:rPr lang="en-US" sz="1200" b="0" i="0" dirty="0">
                <a:solidFill>
                  <a:schemeClr val="dk1"/>
                </a:solidFill>
                <a:latin typeface="+mn-lt"/>
                <a:ea typeface="Calibri"/>
                <a:cs typeface="Calibri"/>
                <a:sym typeface="Calibri"/>
              </a:rPr>
              <a:t>which will take you to that main area’s competency page. </a:t>
            </a:r>
            <a:endParaRPr lang="en-US" dirty="0"/>
          </a:p>
        </p:txBody>
      </p:sp>
      <p:sp>
        <p:nvSpPr>
          <p:cNvPr id="4" name="Slide Number Placeholder 3"/>
          <p:cNvSpPr>
            <a:spLocks noGrp="1"/>
          </p:cNvSpPr>
          <p:nvPr>
            <p:ph type="sldNum" sz="quarter" idx="5"/>
          </p:nvPr>
        </p:nvSpPr>
        <p:spPr/>
        <p:txBody>
          <a:bodyPr/>
          <a:lstStyle/>
          <a:p>
            <a:fld id="{3A594CDE-C173-48D4-8297-F4C977D89369}" type="slidenum">
              <a:rPr lang="en-US" smtClean="0"/>
              <a:t>9</a:t>
            </a:fld>
            <a:endParaRPr lang="en-US"/>
          </a:p>
        </p:txBody>
      </p:sp>
    </p:spTree>
    <p:extLst>
      <p:ext uri="{BB962C8B-B14F-4D97-AF65-F5344CB8AC3E}">
        <p14:creationId xmlns:p14="http://schemas.microsoft.com/office/powerpoint/2010/main" val="28864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94E2-2345-9C8C-1AF1-C08FA4091E40}"/>
              </a:ext>
            </a:extLst>
          </p:cNvPr>
          <p:cNvSpPr>
            <a:spLocks noGrp="1"/>
          </p:cNvSpPr>
          <p:nvPr>
            <p:ph type="ctrTitle"/>
          </p:nvPr>
        </p:nvSpPr>
        <p:spPr>
          <a:xfrm>
            <a:off x="3902926" y="1122363"/>
            <a:ext cx="7705494" cy="3092798"/>
          </a:xfrm>
        </p:spPr>
        <p:txBody>
          <a:bodyPr anchor="b"/>
          <a:lstStyle>
            <a:lvl1pPr algn="l">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5C1C7D9-DB51-9E9A-F166-28222B9FAE0F}"/>
              </a:ext>
            </a:extLst>
          </p:cNvPr>
          <p:cNvSpPr>
            <a:spLocks noGrp="1"/>
          </p:cNvSpPr>
          <p:nvPr>
            <p:ph type="subTitle" idx="1"/>
          </p:nvPr>
        </p:nvSpPr>
        <p:spPr>
          <a:xfrm>
            <a:off x="3902925" y="4683512"/>
            <a:ext cx="7705493" cy="1310268"/>
          </a:xfrm>
          <a:prstGeom prst="rect">
            <a:avLst/>
          </a:prstGeom>
        </p:spPr>
        <p:txBody>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47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134B-96D7-5444-5FA2-925FDD1D65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AB18D0-B77E-8107-284C-7D500111D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392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6909-3F85-F637-7C44-224B6701F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CC29F-B77E-B250-DDB5-350AD45A6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8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8E14C-955B-7782-97ED-97C267F114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3A3AF-9ED3-C55C-7770-0C784CB397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DE550-0349-015C-07AC-6548C8145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92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F29B-5051-D6DD-C30F-E7AF84EC11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51E340-A5D5-C7F7-D8C5-D44078DEC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F2D13-B4CB-D8B0-B9D2-481CAA8EFE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833685-2B78-AA11-F072-2E7A7EC63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A653D8-5858-5B58-A706-D2B9393334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57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A3E6-C255-3AC0-6135-DE992BE15E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976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44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4999-9247-079E-0BC6-93971A5CA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2259B2-275E-B8FD-FDB5-BD97254F6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371FD5-E2E0-FF0C-81F2-CFAEE15A5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049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5F39-A44B-053A-E156-41C161218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F5FF9-F88C-F785-56A2-BF9F5BE17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0BB133-4B31-F960-C4B1-7BA72A180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734969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he image features a simple, monochromatic design with a blue background and a green circular element.&#10;&#10;AI-generated content may be incorrect.">
            <a:extLst>
              <a:ext uri="{FF2B5EF4-FFF2-40B4-BE49-F238E27FC236}">
                <a16:creationId xmlns:a16="http://schemas.microsoft.com/office/drawing/2014/main" id="{F58BE674-6F53-B421-A297-A4AFC6D143F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912AB44-CEEE-E092-CAC3-F8CDECBE0FB6}"/>
              </a:ext>
            </a:extLst>
          </p:cNvPr>
          <p:cNvSpPr>
            <a:spLocks noGrp="1"/>
          </p:cNvSpPr>
          <p:nvPr>
            <p:ph type="title"/>
          </p:nvPr>
        </p:nvSpPr>
        <p:spPr>
          <a:xfrm>
            <a:off x="3914076" y="1103971"/>
            <a:ext cx="7672039" cy="311119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7701842-BC51-BB87-CAFD-A535689E6632}"/>
              </a:ext>
            </a:extLst>
          </p:cNvPr>
          <p:cNvSpPr>
            <a:spLocks noGrp="1"/>
          </p:cNvSpPr>
          <p:nvPr>
            <p:ph type="body" idx="1"/>
          </p:nvPr>
        </p:nvSpPr>
        <p:spPr>
          <a:xfrm>
            <a:off x="3914077" y="4683511"/>
            <a:ext cx="7672039" cy="1315845"/>
          </a:xfrm>
          <a:prstGeom prst="rect">
            <a:avLst/>
          </a:prstGeom>
        </p:spPr>
        <p:txBody>
          <a:bodyPr vert="horz" lIns="91440" tIns="45720" rIns="91440" bIns="45720" rtlCol="0">
            <a:normAutofit/>
          </a:bodyPr>
          <a:lstStyle/>
          <a:p>
            <a:pPr lvl="0"/>
            <a:r>
              <a:rPr lang="en-US"/>
              <a:t>Click to edit Master subtitle style</a:t>
            </a:r>
          </a:p>
        </p:txBody>
      </p:sp>
    </p:spTree>
    <p:extLst>
      <p:ext uri="{BB962C8B-B14F-4D97-AF65-F5344CB8AC3E}">
        <p14:creationId xmlns:p14="http://schemas.microsoft.com/office/powerpoint/2010/main" val="120178453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The image appears to be a blank or black background.">
            <a:extLst>
              <a:ext uri="{FF2B5EF4-FFF2-40B4-BE49-F238E27FC236}">
                <a16:creationId xmlns:a16="http://schemas.microsoft.com/office/drawing/2014/main" id="{39834502-FFC4-132C-4D20-C8826C0975C8}"/>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AD840E0-B294-17CC-90A5-ADA7C5BB2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091C89-14C0-F874-D65D-56CB79BD6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253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400" kern="1200">
          <a:solidFill>
            <a:srgbClr val="01416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B1B4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B1B4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B1B4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B1B4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B1B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A1F8-9471-D0CA-943C-E75DE6E94C05}"/>
              </a:ext>
            </a:extLst>
          </p:cNvPr>
          <p:cNvSpPr>
            <a:spLocks noGrp="1"/>
          </p:cNvSpPr>
          <p:nvPr>
            <p:ph type="ctrTitle"/>
          </p:nvPr>
        </p:nvSpPr>
        <p:spPr>
          <a:xfrm>
            <a:off x="3902926" y="1122363"/>
            <a:ext cx="7758643" cy="3092798"/>
          </a:xfrm>
        </p:spPr>
        <p:txBody>
          <a:bodyPr>
            <a:noAutofit/>
          </a:bodyPr>
          <a:lstStyle/>
          <a:p>
            <a:pPr algn="l"/>
            <a:r>
              <a:rPr lang="en-US" sz="4400" dirty="0"/>
              <a:t>Introduction to the CUPA-HR Learning Framework</a:t>
            </a:r>
          </a:p>
        </p:txBody>
      </p:sp>
    </p:spTree>
    <p:extLst>
      <p:ext uri="{BB962C8B-B14F-4D97-AF65-F5344CB8AC3E}">
        <p14:creationId xmlns:p14="http://schemas.microsoft.com/office/powerpoint/2010/main" val="195272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BD03-DCA2-1117-53C6-102F07840F8C}"/>
              </a:ext>
            </a:extLst>
          </p:cNvPr>
          <p:cNvSpPr>
            <a:spLocks noGrp="1"/>
          </p:cNvSpPr>
          <p:nvPr>
            <p:ph type="title"/>
          </p:nvPr>
        </p:nvSpPr>
        <p:spPr>
          <a:xfrm>
            <a:off x="696036" y="147637"/>
            <a:ext cx="11495964" cy="1325563"/>
          </a:xfrm>
        </p:spPr>
        <p:txBody>
          <a:bodyPr>
            <a:normAutofit/>
          </a:bodyPr>
          <a:lstStyle/>
          <a:p>
            <a:r>
              <a:rPr lang="en-US" sz="4000" dirty="0"/>
              <a:t>The Framework Site: Exploring Competencies</a:t>
            </a:r>
          </a:p>
        </p:txBody>
      </p:sp>
      <p:pic>
        <p:nvPicPr>
          <p:cNvPr id="6" name="Content Placeholder 5">
            <a:extLst>
              <a:ext uri="{FF2B5EF4-FFF2-40B4-BE49-F238E27FC236}">
                <a16:creationId xmlns:a16="http://schemas.microsoft.com/office/drawing/2014/main" id="{4145EA44-C235-8323-9FF1-C44E0BFB593C}"/>
              </a:ext>
            </a:extLst>
          </p:cNvPr>
          <p:cNvPicPr>
            <a:picLocks noGrp="1" noChangeAspect="1"/>
          </p:cNvPicPr>
          <p:nvPr>
            <p:ph sz="half" idx="1"/>
          </p:nvPr>
        </p:nvPicPr>
        <p:blipFill>
          <a:blip r:embed="rId3"/>
          <a:stretch>
            <a:fillRect/>
          </a:stretch>
        </p:blipFill>
        <p:spPr>
          <a:xfrm>
            <a:off x="947940" y="1473200"/>
            <a:ext cx="4817859" cy="4909194"/>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041D772F-FD1A-A1C9-0565-84E7B99D7E20}"/>
              </a:ext>
            </a:extLst>
          </p:cNvPr>
          <p:cNvSpPr>
            <a:spLocks noGrp="1"/>
          </p:cNvSpPr>
          <p:nvPr>
            <p:ph sz="half" idx="2"/>
          </p:nvPr>
        </p:nvSpPr>
        <p:spPr/>
        <p:txBody>
          <a:bodyPr/>
          <a:lstStyle/>
          <a:p>
            <a:pPr>
              <a:lnSpc>
                <a:spcPct val="200000"/>
              </a:lnSpc>
            </a:pPr>
            <a:r>
              <a:rPr lang="en-US" dirty="0"/>
              <a:t>Definition</a:t>
            </a:r>
          </a:p>
          <a:p>
            <a:pPr>
              <a:lnSpc>
                <a:spcPct val="200000"/>
              </a:lnSpc>
            </a:pPr>
            <a:r>
              <a:rPr lang="en-US" dirty="0"/>
              <a:t>In Action</a:t>
            </a:r>
          </a:p>
          <a:p>
            <a:pPr>
              <a:lnSpc>
                <a:spcPct val="200000"/>
              </a:lnSpc>
            </a:pPr>
            <a:r>
              <a:rPr lang="en-US" dirty="0"/>
              <a:t>Assessment Questions</a:t>
            </a:r>
          </a:p>
          <a:p>
            <a:pPr>
              <a:lnSpc>
                <a:spcPct val="200000"/>
              </a:lnSpc>
            </a:pPr>
            <a:r>
              <a:rPr lang="en-US" dirty="0"/>
              <a:t>Leadership Lenses</a:t>
            </a:r>
          </a:p>
        </p:txBody>
      </p:sp>
    </p:spTree>
    <p:extLst>
      <p:ext uri="{BB962C8B-B14F-4D97-AF65-F5344CB8AC3E}">
        <p14:creationId xmlns:p14="http://schemas.microsoft.com/office/powerpoint/2010/main" val="389860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DB92-1E94-B0C8-63B5-526BD86DAEEA}"/>
              </a:ext>
            </a:extLst>
          </p:cNvPr>
          <p:cNvSpPr>
            <a:spLocks noGrp="1"/>
          </p:cNvSpPr>
          <p:nvPr>
            <p:ph type="title"/>
          </p:nvPr>
        </p:nvSpPr>
        <p:spPr>
          <a:xfrm>
            <a:off x="838200" y="149225"/>
            <a:ext cx="10515600" cy="1325563"/>
          </a:xfrm>
        </p:spPr>
        <p:txBody>
          <a:bodyPr>
            <a:normAutofit/>
          </a:bodyPr>
          <a:lstStyle/>
          <a:p>
            <a:r>
              <a:rPr lang="en-US" sz="4000" dirty="0"/>
              <a:t>Ways to Use the Learning Framework</a:t>
            </a:r>
          </a:p>
        </p:txBody>
      </p:sp>
      <p:pic>
        <p:nvPicPr>
          <p:cNvPr id="4" name="Content Placeholder 5">
            <a:extLst>
              <a:ext uri="{FF2B5EF4-FFF2-40B4-BE49-F238E27FC236}">
                <a16:creationId xmlns:a16="http://schemas.microsoft.com/office/drawing/2014/main" id="{067412C3-8DA1-493A-0E2A-9D3922919C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19143" y="1299155"/>
            <a:ext cx="5109369" cy="5109369"/>
          </a:xfrm>
          <a:prstGeom prst="rect">
            <a:avLst/>
          </a:prstGeom>
        </p:spPr>
      </p:pic>
    </p:spTree>
    <p:extLst>
      <p:ext uri="{BB962C8B-B14F-4D97-AF65-F5344CB8AC3E}">
        <p14:creationId xmlns:p14="http://schemas.microsoft.com/office/powerpoint/2010/main" val="3416836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92;p24">
            <a:extLst>
              <a:ext uri="{FF2B5EF4-FFF2-40B4-BE49-F238E27FC236}">
                <a16:creationId xmlns:a16="http://schemas.microsoft.com/office/drawing/2014/main" id="{E7036C31-15ED-CFA4-3C43-2AFA40517403}"/>
              </a:ext>
            </a:extLst>
          </p:cNvPr>
          <p:cNvPicPr preferRelativeResize="0"/>
          <p:nvPr/>
        </p:nvPicPr>
        <p:blipFill rotWithShape="1">
          <a:blip r:embed="rId3">
            <a:alphaModFix/>
          </a:blip>
          <a:srcRect/>
          <a:stretch/>
        </p:blipFill>
        <p:spPr>
          <a:xfrm>
            <a:off x="2603499" y="1528892"/>
            <a:ext cx="3901105" cy="496398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AA46907-9EF8-8D03-7378-61BEAC419AB8}"/>
              </a:ext>
            </a:extLst>
          </p:cNvPr>
          <p:cNvSpPr>
            <a:spLocks noGrp="1"/>
          </p:cNvSpPr>
          <p:nvPr>
            <p:ph type="title"/>
          </p:nvPr>
        </p:nvSpPr>
        <p:spPr>
          <a:xfrm>
            <a:off x="838200" y="203329"/>
            <a:ext cx="10515600" cy="1325563"/>
          </a:xfrm>
        </p:spPr>
        <p:txBody>
          <a:bodyPr>
            <a:normAutofit/>
          </a:bodyPr>
          <a:lstStyle/>
          <a:p>
            <a:r>
              <a:rPr lang="en-US" sz="4000" dirty="0"/>
              <a:t>Individual Planning</a:t>
            </a:r>
          </a:p>
        </p:txBody>
      </p:sp>
      <p:pic>
        <p:nvPicPr>
          <p:cNvPr id="5" name="Content Placeholder 5">
            <a:extLst>
              <a:ext uri="{FF2B5EF4-FFF2-40B4-BE49-F238E27FC236}">
                <a16:creationId xmlns:a16="http://schemas.microsoft.com/office/drawing/2014/main" id="{8EE1C2B9-6A86-7EAB-09FF-669A903AE8F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096000" y="2342244"/>
            <a:ext cx="3696890" cy="3696890"/>
          </a:xfrm>
          <a:prstGeom prst="rect">
            <a:avLst/>
          </a:prstGeom>
        </p:spPr>
      </p:pic>
    </p:spTree>
    <p:extLst>
      <p:ext uri="{BB962C8B-B14F-4D97-AF65-F5344CB8AC3E}">
        <p14:creationId xmlns:p14="http://schemas.microsoft.com/office/powerpoint/2010/main" val="3527898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752E-6178-EAD2-F664-38A26129D96F}"/>
              </a:ext>
            </a:extLst>
          </p:cNvPr>
          <p:cNvSpPr>
            <a:spLocks noGrp="1"/>
          </p:cNvSpPr>
          <p:nvPr>
            <p:ph type="title"/>
          </p:nvPr>
        </p:nvSpPr>
        <p:spPr>
          <a:xfrm>
            <a:off x="838200" y="274637"/>
            <a:ext cx="10515600" cy="1325563"/>
          </a:xfrm>
        </p:spPr>
        <p:txBody>
          <a:bodyPr>
            <a:normAutofit/>
          </a:bodyPr>
          <a:lstStyle/>
          <a:p>
            <a:r>
              <a:rPr lang="en-US" sz="4000" dirty="0"/>
              <a:t>Team Planning</a:t>
            </a:r>
          </a:p>
        </p:txBody>
      </p:sp>
      <p:pic>
        <p:nvPicPr>
          <p:cNvPr id="4" name="Google Shape;201;p25">
            <a:extLst>
              <a:ext uri="{FF2B5EF4-FFF2-40B4-BE49-F238E27FC236}">
                <a16:creationId xmlns:a16="http://schemas.microsoft.com/office/drawing/2014/main" id="{085DF4AD-88D5-7FF9-E96D-7637E0E1CCF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76500" y="1600200"/>
            <a:ext cx="3918655" cy="4765675"/>
          </a:xfrm>
          <a:prstGeom prst="rect">
            <a:avLst/>
          </a:prstGeom>
          <a:ln>
            <a:noFill/>
          </a:ln>
          <a:effectLst>
            <a:outerShdw blurRad="292100" dist="139700" dir="2700000" algn="tl" rotWithShape="0">
              <a:srgbClr val="333333">
                <a:alpha val="65000"/>
              </a:srgbClr>
            </a:outerShdw>
          </a:effectLst>
        </p:spPr>
      </p:pic>
      <p:pic>
        <p:nvPicPr>
          <p:cNvPr id="5" name="Content Placeholder 5">
            <a:extLst>
              <a:ext uri="{FF2B5EF4-FFF2-40B4-BE49-F238E27FC236}">
                <a16:creationId xmlns:a16="http://schemas.microsoft.com/office/drawing/2014/main" id="{1A4A32DA-7A82-5824-EA97-84B63B7410BD}"/>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018610" y="2342244"/>
            <a:ext cx="3696890" cy="3696890"/>
          </a:xfrm>
          <a:prstGeom prst="rect">
            <a:avLst/>
          </a:prstGeom>
        </p:spPr>
      </p:pic>
    </p:spTree>
    <p:extLst>
      <p:ext uri="{BB962C8B-B14F-4D97-AF65-F5344CB8AC3E}">
        <p14:creationId xmlns:p14="http://schemas.microsoft.com/office/powerpoint/2010/main" val="57671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740E-4CE5-A71A-2269-1B635AECF8B8}"/>
              </a:ext>
            </a:extLst>
          </p:cNvPr>
          <p:cNvSpPr>
            <a:spLocks noGrp="1"/>
          </p:cNvSpPr>
          <p:nvPr>
            <p:ph type="title"/>
          </p:nvPr>
        </p:nvSpPr>
        <p:spPr>
          <a:xfrm>
            <a:off x="838200" y="203200"/>
            <a:ext cx="10515600" cy="1325563"/>
          </a:xfrm>
        </p:spPr>
        <p:txBody>
          <a:bodyPr>
            <a:normAutofit/>
          </a:bodyPr>
          <a:lstStyle/>
          <a:p>
            <a:r>
              <a:rPr lang="en-US" sz="4000" dirty="0"/>
              <a:t>Leader Development</a:t>
            </a:r>
          </a:p>
        </p:txBody>
      </p:sp>
      <p:pic>
        <p:nvPicPr>
          <p:cNvPr id="4" name="Google Shape;208;p26">
            <a:extLst>
              <a:ext uri="{FF2B5EF4-FFF2-40B4-BE49-F238E27FC236}">
                <a16:creationId xmlns:a16="http://schemas.microsoft.com/office/drawing/2014/main" id="{03655FAA-66B3-211A-31DA-DC5F85D85B9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25293" y="1802048"/>
            <a:ext cx="5474749" cy="3895960"/>
          </a:xfrm>
          <a:prstGeom prst="rect">
            <a:avLst/>
          </a:prstGeom>
          <a:ln>
            <a:noFill/>
          </a:ln>
          <a:effectLst>
            <a:outerShdw blurRad="292100" dist="139700" dir="2700000" algn="tl" rotWithShape="0">
              <a:srgbClr val="333333">
                <a:alpha val="65000"/>
              </a:srgbClr>
            </a:outerShdw>
          </a:effectLst>
        </p:spPr>
      </p:pic>
      <p:pic>
        <p:nvPicPr>
          <p:cNvPr id="5" name="Content Placeholder 5">
            <a:extLst>
              <a:ext uri="{FF2B5EF4-FFF2-40B4-BE49-F238E27FC236}">
                <a16:creationId xmlns:a16="http://schemas.microsoft.com/office/drawing/2014/main" id="{05DFE2EE-E206-E977-B948-C47A654FB11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786918" y="1802048"/>
            <a:ext cx="3696890" cy="3696890"/>
          </a:xfrm>
          <a:prstGeom prst="rect">
            <a:avLst/>
          </a:prstGeom>
        </p:spPr>
      </p:pic>
    </p:spTree>
    <p:extLst>
      <p:ext uri="{BB962C8B-B14F-4D97-AF65-F5344CB8AC3E}">
        <p14:creationId xmlns:p14="http://schemas.microsoft.com/office/powerpoint/2010/main" val="24155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2248B-275C-E6C7-A0D0-381E82C98B37}"/>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02B0B58-EBE1-838F-AADC-164ACFB8A48A}"/>
              </a:ext>
            </a:extLst>
          </p:cNvPr>
          <p:cNvSpPr>
            <a:spLocks noGrp="1"/>
          </p:cNvSpPr>
          <p:nvPr>
            <p:ph type="subTitle" idx="1"/>
          </p:nvPr>
        </p:nvSpPr>
        <p:spPr/>
        <p:txBody>
          <a:bodyPr/>
          <a:lstStyle/>
          <a:p>
            <a:r>
              <a:rPr lang="en-US" i="1" dirty="0"/>
              <a:t>Name</a:t>
            </a:r>
          </a:p>
          <a:p>
            <a:r>
              <a:rPr lang="en-US" i="1" dirty="0"/>
              <a:t>Email address</a:t>
            </a:r>
          </a:p>
        </p:txBody>
      </p:sp>
    </p:spTree>
    <p:extLst>
      <p:ext uri="{BB962C8B-B14F-4D97-AF65-F5344CB8AC3E}">
        <p14:creationId xmlns:p14="http://schemas.microsoft.com/office/powerpoint/2010/main" val="111448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6B2A-E38E-4ED5-6C24-9D7A941A1DE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EC9E709-20C1-2BEE-F475-B81164E44D4A}"/>
              </a:ext>
            </a:extLst>
          </p:cNvPr>
          <p:cNvSpPr>
            <a:spLocks noGrp="1"/>
          </p:cNvSpPr>
          <p:nvPr>
            <p:ph idx="1"/>
          </p:nvPr>
        </p:nvSpPr>
        <p:spPr/>
        <p:txBody>
          <a:bodyPr/>
          <a:lstStyle/>
          <a:p>
            <a:pPr>
              <a:lnSpc>
                <a:spcPct val="200000"/>
              </a:lnSpc>
            </a:pPr>
            <a:r>
              <a:rPr lang="en-US" dirty="0"/>
              <a:t>Introduction to the Framework</a:t>
            </a:r>
          </a:p>
          <a:p>
            <a:pPr>
              <a:lnSpc>
                <a:spcPct val="200000"/>
              </a:lnSpc>
            </a:pPr>
            <a:r>
              <a:rPr lang="en-US" dirty="0"/>
              <a:t>The Framework Site</a:t>
            </a:r>
          </a:p>
          <a:p>
            <a:pPr>
              <a:lnSpc>
                <a:spcPct val="200000"/>
              </a:lnSpc>
            </a:pPr>
            <a:r>
              <a:rPr lang="en-US" dirty="0"/>
              <a:t>Examples for Use</a:t>
            </a:r>
          </a:p>
        </p:txBody>
      </p:sp>
    </p:spTree>
    <p:extLst>
      <p:ext uri="{BB962C8B-B14F-4D97-AF65-F5344CB8AC3E}">
        <p14:creationId xmlns:p14="http://schemas.microsoft.com/office/powerpoint/2010/main" val="279992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6292-1EA5-8552-A9A1-D2B42FA69452}"/>
              </a:ext>
            </a:extLst>
          </p:cNvPr>
          <p:cNvSpPr>
            <a:spLocks noGrp="1"/>
          </p:cNvSpPr>
          <p:nvPr>
            <p:ph type="title"/>
          </p:nvPr>
        </p:nvSpPr>
        <p:spPr>
          <a:xfrm>
            <a:off x="692055" y="296887"/>
            <a:ext cx="10807890" cy="1325563"/>
          </a:xfrm>
        </p:spPr>
        <p:txBody>
          <a:bodyPr>
            <a:normAutofit/>
          </a:bodyPr>
          <a:lstStyle/>
          <a:p>
            <a:r>
              <a:rPr lang="en-US" sz="4000" dirty="0"/>
              <a:t>Introduction to the Framework: </a:t>
            </a:r>
            <a:r>
              <a:rPr lang="en-US" sz="4000"/>
              <a:t>What Is </a:t>
            </a:r>
            <a:r>
              <a:rPr lang="en-US" sz="4000" dirty="0"/>
              <a:t>I</a:t>
            </a:r>
            <a:r>
              <a:rPr lang="en-US" sz="4000"/>
              <a:t>t</a:t>
            </a:r>
            <a:r>
              <a:rPr lang="en-US" sz="4000" dirty="0"/>
              <a:t>?</a:t>
            </a:r>
          </a:p>
        </p:txBody>
      </p:sp>
      <p:pic>
        <p:nvPicPr>
          <p:cNvPr id="6" name="Content Placeholder 5">
            <a:extLst>
              <a:ext uri="{FF2B5EF4-FFF2-40B4-BE49-F238E27FC236}">
                <a16:creationId xmlns:a16="http://schemas.microsoft.com/office/drawing/2014/main" id="{F107C9E7-EBE4-88BD-87F8-AF123B3FF90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050156" y="1622450"/>
            <a:ext cx="4554513" cy="4554513"/>
          </a:xfrm>
          <a:prstGeom prst="rect">
            <a:avLst/>
          </a:prstGeom>
        </p:spPr>
      </p:pic>
      <p:sp>
        <p:nvSpPr>
          <p:cNvPr id="4" name="Content Placeholder 3">
            <a:extLst>
              <a:ext uri="{FF2B5EF4-FFF2-40B4-BE49-F238E27FC236}">
                <a16:creationId xmlns:a16="http://schemas.microsoft.com/office/drawing/2014/main" id="{A64332E2-0E94-A871-4EA7-ED93F8C7BD49}"/>
              </a:ext>
            </a:extLst>
          </p:cNvPr>
          <p:cNvSpPr>
            <a:spLocks noGrp="1"/>
          </p:cNvSpPr>
          <p:nvPr>
            <p:ph sz="half" idx="2"/>
          </p:nvPr>
        </p:nvSpPr>
        <p:spPr/>
        <p:txBody>
          <a:bodyPr/>
          <a:lstStyle/>
          <a:p>
            <a:pPr>
              <a:lnSpc>
                <a:spcPct val="200000"/>
              </a:lnSpc>
            </a:pPr>
            <a:r>
              <a:rPr lang="en-US" dirty="0"/>
              <a:t>A tool for assessment</a:t>
            </a:r>
          </a:p>
          <a:p>
            <a:pPr>
              <a:lnSpc>
                <a:spcPct val="200000"/>
              </a:lnSpc>
            </a:pPr>
            <a:r>
              <a:rPr lang="en-US" dirty="0"/>
              <a:t>A guide for development</a:t>
            </a:r>
          </a:p>
          <a:p>
            <a:pPr>
              <a:lnSpc>
                <a:spcPct val="200000"/>
              </a:lnSpc>
            </a:pPr>
            <a:r>
              <a:rPr lang="en-US" dirty="0"/>
              <a:t>A foundation for success</a:t>
            </a:r>
          </a:p>
        </p:txBody>
      </p:sp>
    </p:spTree>
    <p:extLst>
      <p:ext uri="{BB962C8B-B14F-4D97-AF65-F5344CB8AC3E}">
        <p14:creationId xmlns:p14="http://schemas.microsoft.com/office/powerpoint/2010/main" val="260940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FD33-B100-09DC-7E03-1EA394D929F5}"/>
              </a:ext>
            </a:extLst>
          </p:cNvPr>
          <p:cNvSpPr>
            <a:spLocks noGrp="1"/>
          </p:cNvSpPr>
          <p:nvPr>
            <p:ph type="title"/>
          </p:nvPr>
        </p:nvSpPr>
        <p:spPr>
          <a:xfrm>
            <a:off x="687504" y="136477"/>
            <a:ext cx="10816988" cy="1325563"/>
          </a:xfrm>
        </p:spPr>
        <p:txBody>
          <a:bodyPr>
            <a:normAutofit/>
          </a:bodyPr>
          <a:lstStyle/>
          <a:p>
            <a:r>
              <a:rPr lang="en-US" dirty="0"/>
              <a:t>Introduction to the Framework: Main Areas</a:t>
            </a:r>
          </a:p>
        </p:txBody>
      </p:sp>
      <p:pic>
        <p:nvPicPr>
          <p:cNvPr id="4" name="Picture 3" descr="The image depicts a conceptual framework with five concentric circles labeled: Application, Building, Core, Capabilities, and Engagement. Each circle represents a strategic element in higher education human resources management: Applying skills, Constructing a solid foundation, Developing core competencies, Fostering engagement, and Cultivating leadership. These elements collectively aim to influence the direction and culture of an educational institution through strategic, experiential, and relational approaches.&#10;&#10;AI-generated content may be incorrect.">
            <a:extLst>
              <a:ext uri="{FF2B5EF4-FFF2-40B4-BE49-F238E27FC236}">
                <a16:creationId xmlns:a16="http://schemas.microsoft.com/office/drawing/2014/main" id="{EF01257E-1059-5085-FED1-0E130705F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045" y="1062827"/>
            <a:ext cx="5401910" cy="5398730"/>
          </a:xfrm>
          <a:prstGeom prst="rect">
            <a:avLst/>
          </a:prstGeom>
        </p:spPr>
      </p:pic>
    </p:spTree>
    <p:extLst>
      <p:ext uri="{BB962C8B-B14F-4D97-AF65-F5344CB8AC3E}">
        <p14:creationId xmlns:p14="http://schemas.microsoft.com/office/powerpoint/2010/main" val="735599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CD0B-E49F-1021-3ECB-92F79B243C9A}"/>
              </a:ext>
            </a:extLst>
          </p:cNvPr>
          <p:cNvSpPr>
            <a:spLocks noGrp="1"/>
          </p:cNvSpPr>
          <p:nvPr>
            <p:ph type="title"/>
          </p:nvPr>
        </p:nvSpPr>
        <p:spPr>
          <a:xfrm>
            <a:off x="941696" y="160409"/>
            <a:ext cx="11122925" cy="1325563"/>
          </a:xfrm>
        </p:spPr>
        <p:txBody>
          <a:bodyPr>
            <a:normAutofit/>
          </a:bodyPr>
          <a:lstStyle/>
          <a:p>
            <a:r>
              <a:rPr lang="en-US" sz="4000" dirty="0"/>
              <a:t>Introduction to the Framework: Competencies</a:t>
            </a:r>
          </a:p>
        </p:txBody>
      </p:sp>
      <p:pic>
        <p:nvPicPr>
          <p:cNvPr id="5" name="Content Placeholder 4">
            <a:extLst>
              <a:ext uri="{FF2B5EF4-FFF2-40B4-BE49-F238E27FC236}">
                <a16:creationId xmlns:a16="http://schemas.microsoft.com/office/drawing/2014/main" id="{D00098A7-A238-5334-B962-6ADE4C6A147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55514" y="1242497"/>
            <a:ext cx="8680971" cy="5615503"/>
          </a:xfrm>
          <a:prstGeom prst="rect">
            <a:avLst/>
          </a:prstGeom>
        </p:spPr>
      </p:pic>
    </p:spTree>
    <p:extLst>
      <p:ext uri="{BB962C8B-B14F-4D97-AF65-F5344CB8AC3E}">
        <p14:creationId xmlns:p14="http://schemas.microsoft.com/office/powerpoint/2010/main" val="1227151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ABC5-D5BA-D7BA-6A00-F1A4131C9835}"/>
              </a:ext>
            </a:extLst>
          </p:cNvPr>
          <p:cNvSpPr>
            <a:spLocks noGrp="1"/>
          </p:cNvSpPr>
          <p:nvPr>
            <p:ph type="title"/>
          </p:nvPr>
        </p:nvSpPr>
        <p:spPr>
          <a:xfrm>
            <a:off x="736979" y="0"/>
            <a:ext cx="11455020" cy="1325563"/>
          </a:xfrm>
        </p:spPr>
        <p:txBody>
          <a:bodyPr>
            <a:normAutofit/>
          </a:bodyPr>
          <a:lstStyle/>
          <a:p>
            <a:r>
              <a:rPr lang="en-US" sz="4000" dirty="0"/>
              <a:t>Introduction to the Framework: Proficiency Levels</a:t>
            </a:r>
          </a:p>
        </p:txBody>
      </p:sp>
      <p:pic>
        <p:nvPicPr>
          <p:cNvPr id="6" name="Picture 5" descr="Awareness.&#10;&#10;AI-generated content may be incorrect.">
            <a:extLst>
              <a:ext uri="{FF2B5EF4-FFF2-40B4-BE49-F238E27FC236}">
                <a16:creationId xmlns:a16="http://schemas.microsoft.com/office/drawing/2014/main" id="{F5A24E32-D8F2-DC47-FDD2-700D4F6716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8985" y="992744"/>
            <a:ext cx="5497537" cy="5500308"/>
          </a:xfrm>
          <a:prstGeom prst="rect">
            <a:avLst/>
          </a:prstGeom>
        </p:spPr>
      </p:pic>
    </p:spTree>
    <p:extLst>
      <p:ext uri="{BB962C8B-B14F-4D97-AF65-F5344CB8AC3E}">
        <p14:creationId xmlns:p14="http://schemas.microsoft.com/office/powerpoint/2010/main" val="325469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9BF0-A257-C46E-EA76-D60173D36D42}"/>
              </a:ext>
            </a:extLst>
          </p:cNvPr>
          <p:cNvSpPr>
            <a:spLocks noGrp="1"/>
          </p:cNvSpPr>
          <p:nvPr>
            <p:ph type="title"/>
          </p:nvPr>
        </p:nvSpPr>
        <p:spPr>
          <a:xfrm>
            <a:off x="838200" y="187704"/>
            <a:ext cx="10515600" cy="1325563"/>
          </a:xfrm>
        </p:spPr>
        <p:txBody>
          <a:bodyPr>
            <a:normAutofit/>
          </a:bodyPr>
          <a:lstStyle/>
          <a:p>
            <a:r>
              <a:rPr lang="en-US" sz="4000" dirty="0"/>
              <a:t>Introduction to the Framework: The Center</a:t>
            </a:r>
          </a:p>
        </p:txBody>
      </p:sp>
      <p:pic>
        <p:nvPicPr>
          <p:cNvPr id="6" name="Picture 5" descr="The image depicts a diagram illustrating various aspects of higher education leadership, including application, building, core capabilities, overseeing functions, skills development, impact, strategic relationships, leadership, influence, and awareness.&#10;&#10;AI-generated content may be incorrect.">
            <a:extLst>
              <a:ext uri="{FF2B5EF4-FFF2-40B4-BE49-F238E27FC236}">
                <a16:creationId xmlns:a16="http://schemas.microsoft.com/office/drawing/2014/main" id="{14D0F8A3-D380-71CF-7680-1F44F9B41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7475" y="1417670"/>
            <a:ext cx="5078194" cy="5075205"/>
          </a:xfrm>
          <a:prstGeom prst="rect">
            <a:avLst/>
          </a:prstGeom>
        </p:spPr>
      </p:pic>
    </p:spTree>
    <p:extLst>
      <p:ext uri="{BB962C8B-B14F-4D97-AF65-F5344CB8AC3E}">
        <p14:creationId xmlns:p14="http://schemas.microsoft.com/office/powerpoint/2010/main" val="232280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633B-BB66-4CDA-06E2-4F2972E6C8F2}"/>
              </a:ext>
            </a:extLst>
          </p:cNvPr>
          <p:cNvSpPr>
            <a:spLocks noGrp="1"/>
          </p:cNvSpPr>
          <p:nvPr>
            <p:ph type="title"/>
          </p:nvPr>
        </p:nvSpPr>
        <p:spPr/>
        <p:txBody>
          <a:bodyPr>
            <a:normAutofit/>
          </a:bodyPr>
          <a:lstStyle/>
          <a:p>
            <a:r>
              <a:rPr lang="en-US" sz="4000" dirty="0"/>
              <a:t>The Framework Site: </a:t>
            </a:r>
            <a:r>
              <a:rPr lang="en-US" sz="4000"/>
              <a:t>Where Is </a:t>
            </a:r>
            <a:r>
              <a:rPr lang="en-US" sz="4000" dirty="0"/>
              <a:t>I</a:t>
            </a:r>
            <a:r>
              <a:rPr lang="en-US" sz="4000"/>
              <a:t>t</a:t>
            </a:r>
            <a:r>
              <a:rPr lang="en-US" sz="4000" dirty="0"/>
              <a:t>?</a:t>
            </a:r>
          </a:p>
        </p:txBody>
      </p:sp>
      <p:pic>
        <p:nvPicPr>
          <p:cNvPr id="4" name="Screen Recording 3">
            <a:hlinkClick r:id="" action="ppaction://media"/>
            <a:extLst>
              <a:ext uri="{FF2B5EF4-FFF2-40B4-BE49-F238E27FC236}">
                <a16:creationId xmlns:a16="http://schemas.microsoft.com/office/drawing/2014/main" id="{2386D3F8-32F7-64F7-EC57-8A43A3D9D2C3}"/>
              </a:ext>
            </a:extLst>
          </p:cNvPr>
          <p:cNvPicPr>
            <a:picLocks noGrp="1" noChangeAspect="1"/>
          </p:cNvPicPr>
          <p:nvPr>
            <p:ph idx="1"/>
            <a:videoFile r:link="rId1"/>
            <p:extLst>
              <p:ext uri="{DAA4B4D4-6D71-4841-9C94-3DE7FCFB9230}">
                <p14:media xmlns:p14="http://schemas.microsoft.com/office/powerpoint/2010/main" r:embed="rId2">
                  <p14:trim end="31078.9206"/>
                </p14:media>
              </p:ext>
            </p:extLst>
          </p:nvPr>
        </p:nvPicPr>
        <p:blipFill>
          <a:blip r:embed="rId5"/>
          <a:stretch>
            <a:fillRect/>
          </a:stretch>
        </p:blipFill>
        <p:spPr>
          <a:xfrm>
            <a:off x="1527175" y="1825625"/>
            <a:ext cx="9136063" cy="4351338"/>
          </a:xfrm>
        </p:spPr>
      </p:pic>
    </p:spTree>
    <p:extLst>
      <p:ext uri="{BB962C8B-B14F-4D97-AF65-F5344CB8AC3E}">
        <p14:creationId xmlns:p14="http://schemas.microsoft.com/office/powerpoint/2010/main" val="4226048457"/>
      </p:ext>
    </p:extLst>
  </p:cSld>
  <p:clrMapOvr>
    <a:masterClrMapping/>
  </p:clrMapOvr>
  <mc:AlternateContent xmlns:mc="http://schemas.openxmlformats.org/markup-compatibility/2006" xmlns:p14="http://schemas.microsoft.com/office/powerpoint/2010/main">
    <mc:Choice Requires="p14">
      <p:transition spd="slow" p14:dur="2000" advTm="40634"/>
    </mc:Choice>
    <mc:Fallback xmlns="">
      <p:transition spd="slow" advTm="4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028E-9AB0-4325-3FEC-010172DF37BF}"/>
              </a:ext>
            </a:extLst>
          </p:cNvPr>
          <p:cNvSpPr>
            <a:spLocks noGrp="1"/>
          </p:cNvSpPr>
          <p:nvPr>
            <p:ph type="title"/>
          </p:nvPr>
        </p:nvSpPr>
        <p:spPr>
          <a:xfrm>
            <a:off x="838200" y="0"/>
            <a:ext cx="10515600" cy="1325563"/>
          </a:xfrm>
        </p:spPr>
        <p:txBody>
          <a:bodyPr/>
          <a:lstStyle/>
          <a:p>
            <a:r>
              <a:rPr lang="en-US" dirty="0"/>
              <a:t>The Framework Site: Framework Graphic</a:t>
            </a:r>
          </a:p>
        </p:txBody>
      </p:sp>
      <p:pic>
        <p:nvPicPr>
          <p:cNvPr id="6" name="Picture 5" descr="The image depicts a circular diagram illustrating the various aspects of an organization's human resources management, including change management, culture-building, talent identification, performance management, core capabilities, impact, engagement, education, strategic direction, and leadership.&#10;&#10;AI-generated content may be incorrect.">
            <a:extLst>
              <a:ext uri="{FF2B5EF4-FFF2-40B4-BE49-F238E27FC236}">
                <a16:creationId xmlns:a16="http://schemas.microsoft.com/office/drawing/2014/main" id="{C7DC53BB-D34A-003F-B268-A7F49318D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3753" y="1111751"/>
            <a:ext cx="6390166" cy="5408420"/>
          </a:xfrm>
          <a:prstGeom prst="rect">
            <a:avLst/>
          </a:prstGeom>
        </p:spPr>
      </p:pic>
    </p:spTree>
    <p:extLst>
      <p:ext uri="{BB962C8B-B14F-4D97-AF65-F5344CB8AC3E}">
        <p14:creationId xmlns:p14="http://schemas.microsoft.com/office/powerpoint/2010/main" val="2421232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TotalTime>
  <Words>1663</Words>
  <Application>Microsoft Office PowerPoint</Application>
  <PresentationFormat>Widescreen</PresentationFormat>
  <Paragraphs>176</Paragraphs>
  <Slides>15</Slides>
  <Notes>14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Aptos</vt:lpstr>
      <vt:lpstr>Arial</vt:lpstr>
      <vt:lpstr>Calibri</vt:lpstr>
      <vt:lpstr>Open Sans</vt:lpstr>
      <vt:lpstr>Office Theme</vt:lpstr>
      <vt:lpstr>Custom Design</vt:lpstr>
      <vt:lpstr>Introduction to the CUPA-HR Learning Framework</vt:lpstr>
      <vt:lpstr>Agenda</vt:lpstr>
      <vt:lpstr>Introduction to the Framework: What Is It?</vt:lpstr>
      <vt:lpstr>Introduction to the Framework: Main Areas</vt:lpstr>
      <vt:lpstr>Introduction to the Framework: Competencies</vt:lpstr>
      <vt:lpstr>Introduction to the Framework: Proficiency Levels</vt:lpstr>
      <vt:lpstr>Introduction to the Framework: The Center</vt:lpstr>
      <vt:lpstr>The Framework Site: Where Is It?</vt:lpstr>
      <vt:lpstr>The Framework Site: Framework Graphic</vt:lpstr>
      <vt:lpstr>The Framework Site: Exploring Competencies</vt:lpstr>
      <vt:lpstr>Ways to Use the Learning Framework</vt:lpstr>
      <vt:lpstr>Individual Planning</vt:lpstr>
      <vt:lpstr>Team Planning</vt:lpstr>
      <vt:lpstr>Leader Development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Gayle Kiser</dc:creator>
  <cp:lastModifiedBy>Gayle Kiser</cp:lastModifiedBy>
  <cp:revision>25</cp:revision>
  <dcterms:created xsi:type="dcterms:W3CDTF">2026-03-19T12:29:28Z</dcterms:created>
  <dcterms:modified xsi:type="dcterms:W3CDTF">2026-07-02T13:12:01Z</dcterms:modified>
</cp:coreProperties>
</file>