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7" r:id="rId2"/>
    <p:sldMasterId id="2147483695" r:id="rId3"/>
    <p:sldMasterId id="2147483706" r:id="rId4"/>
  </p:sldMasterIdLst>
  <p:notesMasterIdLst>
    <p:notesMasterId r:id="rId21"/>
  </p:notesMasterIdLst>
  <p:handoutMasterIdLst>
    <p:handoutMasterId r:id="rId22"/>
  </p:handoutMasterIdLst>
  <p:sldIdLst>
    <p:sldId id="2618" r:id="rId5"/>
    <p:sldId id="279" r:id="rId6"/>
    <p:sldId id="2685" r:id="rId7"/>
    <p:sldId id="2686" r:id="rId8"/>
    <p:sldId id="2687" r:id="rId9"/>
    <p:sldId id="2688" r:id="rId10"/>
    <p:sldId id="2693" r:id="rId11"/>
    <p:sldId id="2689" r:id="rId12"/>
    <p:sldId id="2690" r:id="rId13"/>
    <p:sldId id="2691" r:id="rId14"/>
    <p:sldId id="2694" r:id="rId15"/>
    <p:sldId id="2692" r:id="rId16"/>
    <p:sldId id="2695" r:id="rId17"/>
    <p:sldId id="2682" r:id="rId18"/>
    <p:sldId id="2683" r:id="rId19"/>
    <p:sldId id="262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81A"/>
    <a:srgbClr val="FFFFFF"/>
    <a:srgbClr val="179CBF"/>
    <a:srgbClr val="F18B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353" autoAdjust="0"/>
    <p:restoredTop sz="72639" autoAdjust="0"/>
  </p:normalViewPr>
  <p:slideViewPr>
    <p:cSldViewPr>
      <p:cViewPr varScale="1">
        <p:scale>
          <a:sx n="60" d="100"/>
          <a:sy n="60" d="100"/>
        </p:scale>
        <p:origin x="504" y="26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3" d="100"/>
          <a:sy n="73" d="100"/>
        </p:scale>
        <p:origin x="1804" y="4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1C7CD3-34F9-4601-B31C-A9FD8AC6DA0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DBE76DF-9D50-47A7-B4B5-BC0CD51848F7}">
      <dgm:prSet custT="1"/>
      <dgm:spPr/>
      <dgm:t>
        <a:bodyPr/>
        <a:lstStyle/>
        <a:p>
          <a:r>
            <a:rPr lang="en-US" sz="3600" b="0" dirty="0">
              <a:latin typeface="Arial" panose="020B0604020202020204" pitchFamily="34" charset="0"/>
              <a:cs typeface="Arial" panose="020B0604020202020204" pitchFamily="34" charset="0"/>
            </a:rPr>
            <a:t>Learning and Professional Development Resources</a:t>
          </a:r>
        </a:p>
      </dgm:t>
    </dgm:pt>
    <dgm:pt modelId="{72680BC3-951B-4736-AFFD-CC487A500A2F}" type="parTrans" cxnId="{90A160CB-359F-4715-8B92-6886F3A33AA7}">
      <dgm:prSet/>
      <dgm:spPr/>
      <dgm:t>
        <a:bodyPr/>
        <a:lstStyle/>
        <a:p>
          <a:endParaRPr lang="en-US"/>
        </a:p>
      </dgm:t>
    </dgm:pt>
    <dgm:pt modelId="{2DBEE273-9717-4160-B15E-CE581C6E5C95}" type="sibTrans" cxnId="{90A160CB-359F-4715-8B92-6886F3A33AA7}">
      <dgm:prSet/>
      <dgm:spPr/>
      <dgm:t>
        <a:bodyPr/>
        <a:lstStyle/>
        <a:p>
          <a:endParaRPr lang="en-US"/>
        </a:p>
      </dgm:t>
    </dgm:pt>
    <dgm:pt modelId="{DB372AC8-F955-4E81-AC66-D90259EF734F}">
      <dgm:prSet custT="1"/>
      <dgm:spPr/>
      <dgm:t>
        <a:bodyPr/>
        <a:lstStyle/>
        <a:p>
          <a:r>
            <a:rPr lang="en-US" sz="3600" b="0">
              <a:latin typeface="Arial" panose="020B0604020202020204" pitchFamily="34" charset="0"/>
              <a:cs typeface="Arial" panose="020B0604020202020204" pitchFamily="34" charset="0"/>
            </a:rPr>
            <a:t>Federal Legislative </a:t>
          </a:r>
          <a:r>
            <a:rPr lang="en-US" sz="3600" b="0" dirty="0">
              <a:latin typeface="Arial" panose="020B0604020202020204" pitchFamily="34" charset="0"/>
              <a:cs typeface="Arial" panose="020B0604020202020204" pitchFamily="34" charset="0"/>
            </a:rPr>
            <a:t>and Regulatory Issues</a:t>
          </a:r>
        </a:p>
      </dgm:t>
    </dgm:pt>
    <dgm:pt modelId="{6F3D3673-D626-42AB-81F7-313311A45255}" type="parTrans" cxnId="{4DE91A1D-4668-4821-8AEF-EB8615449080}">
      <dgm:prSet/>
      <dgm:spPr/>
      <dgm:t>
        <a:bodyPr/>
        <a:lstStyle/>
        <a:p>
          <a:endParaRPr lang="en-US"/>
        </a:p>
      </dgm:t>
    </dgm:pt>
    <dgm:pt modelId="{2D49BB8D-55A9-4734-B184-44F6890AEA49}" type="sibTrans" cxnId="{4DE91A1D-4668-4821-8AEF-EB8615449080}">
      <dgm:prSet/>
      <dgm:spPr/>
      <dgm:t>
        <a:bodyPr/>
        <a:lstStyle/>
        <a:p>
          <a:endParaRPr lang="en-US"/>
        </a:p>
      </dgm:t>
    </dgm:pt>
    <dgm:pt modelId="{42831200-8F19-4832-81A1-768A6097B76E}">
      <dgm:prSet custT="1"/>
      <dgm:spPr/>
      <dgm:t>
        <a:bodyPr/>
        <a:lstStyle/>
        <a:p>
          <a:r>
            <a:rPr lang="en-US" sz="3600" b="0" dirty="0">
              <a:latin typeface="Arial" panose="020B0604020202020204" pitchFamily="34" charset="0"/>
              <a:cs typeface="Arial" panose="020B0604020202020204" pitchFamily="34" charset="0"/>
            </a:rPr>
            <a:t>Creating Inclusive Communities</a:t>
          </a:r>
        </a:p>
      </dgm:t>
    </dgm:pt>
    <dgm:pt modelId="{D07865AD-2D29-4517-BC77-47D0FCB55005}" type="parTrans" cxnId="{89698826-E5A7-439B-9A6D-7691D1E6A513}">
      <dgm:prSet/>
      <dgm:spPr/>
      <dgm:t>
        <a:bodyPr/>
        <a:lstStyle/>
        <a:p>
          <a:endParaRPr lang="en-US"/>
        </a:p>
      </dgm:t>
    </dgm:pt>
    <dgm:pt modelId="{E3C26AC2-2991-41A8-899C-3DF34477D500}" type="sibTrans" cxnId="{89698826-E5A7-439B-9A6D-7691D1E6A513}">
      <dgm:prSet/>
      <dgm:spPr/>
      <dgm:t>
        <a:bodyPr/>
        <a:lstStyle/>
        <a:p>
          <a:endParaRPr lang="en-US"/>
        </a:p>
      </dgm:t>
    </dgm:pt>
    <dgm:pt modelId="{A85539E7-EA4F-437D-A93B-46ED6E9335E5}">
      <dgm:prSet custT="1"/>
      <dgm:spPr/>
      <dgm:t>
        <a:bodyPr/>
        <a:lstStyle/>
        <a:p>
          <a:r>
            <a:rPr lang="en-US" sz="3600" b="0" dirty="0">
              <a:latin typeface="Arial" panose="020B0604020202020204" pitchFamily="34" charset="0"/>
              <a:cs typeface="Arial" panose="020B0604020202020204" pitchFamily="34" charset="0"/>
            </a:rPr>
            <a:t>Higher Ed Workforce Research, Analysis and Reporting Resources</a:t>
          </a:r>
        </a:p>
      </dgm:t>
    </dgm:pt>
    <dgm:pt modelId="{7787068E-8B08-4A83-AEE5-F62D06BF5CDA}" type="parTrans" cxnId="{3A9E9EF4-3FFC-441A-8C03-3F771C9CEFD3}">
      <dgm:prSet/>
      <dgm:spPr/>
      <dgm:t>
        <a:bodyPr/>
        <a:lstStyle/>
        <a:p>
          <a:endParaRPr lang="en-US"/>
        </a:p>
      </dgm:t>
    </dgm:pt>
    <dgm:pt modelId="{5C2A775A-B52E-4A86-A5ED-4620930702AD}" type="sibTrans" cxnId="{3A9E9EF4-3FFC-441A-8C03-3F771C9CEFD3}">
      <dgm:prSet/>
      <dgm:spPr/>
      <dgm:t>
        <a:bodyPr/>
        <a:lstStyle/>
        <a:p>
          <a:endParaRPr lang="en-US"/>
        </a:p>
      </dgm:t>
    </dgm:pt>
    <dgm:pt modelId="{7A2D5588-5DC8-4178-AE85-03E603C9EE5B}" type="pres">
      <dgm:prSet presAssocID="{741C7CD3-34F9-4601-B31C-A9FD8AC6DA08}" presName="linear" presStyleCnt="0">
        <dgm:presLayoutVars>
          <dgm:animLvl val="lvl"/>
          <dgm:resizeHandles val="exact"/>
        </dgm:presLayoutVars>
      </dgm:prSet>
      <dgm:spPr/>
    </dgm:pt>
    <dgm:pt modelId="{10B70050-11A9-40BA-98D7-EDE2532A6F2C}" type="pres">
      <dgm:prSet presAssocID="{EDBE76DF-9D50-47A7-B4B5-BC0CD51848F7}" presName="parentText" presStyleLbl="node1" presStyleIdx="0" presStyleCnt="4">
        <dgm:presLayoutVars>
          <dgm:chMax val="0"/>
          <dgm:bulletEnabled val="1"/>
        </dgm:presLayoutVars>
      </dgm:prSet>
      <dgm:spPr/>
    </dgm:pt>
    <dgm:pt modelId="{B2BBBF4D-572B-446E-B894-98A64B176562}" type="pres">
      <dgm:prSet presAssocID="{2DBEE273-9717-4160-B15E-CE581C6E5C95}" presName="spacer" presStyleCnt="0"/>
      <dgm:spPr/>
    </dgm:pt>
    <dgm:pt modelId="{F1D9B05F-C6E7-4B15-BF56-AF380190555C}" type="pres">
      <dgm:prSet presAssocID="{DB372AC8-F955-4E81-AC66-D90259EF734F}" presName="parentText" presStyleLbl="node1" presStyleIdx="1" presStyleCnt="4">
        <dgm:presLayoutVars>
          <dgm:chMax val="0"/>
          <dgm:bulletEnabled val="1"/>
        </dgm:presLayoutVars>
      </dgm:prSet>
      <dgm:spPr/>
    </dgm:pt>
    <dgm:pt modelId="{3D45E047-E6AE-44FB-9F53-B7408E5B8928}" type="pres">
      <dgm:prSet presAssocID="{2D49BB8D-55A9-4734-B184-44F6890AEA49}" presName="spacer" presStyleCnt="0"/>
      <dgm:spPr/>
    </dgm:pt>
    <dgm:pt modelId="{9968117C-7D5F-408A-B101-07A04F604EF7}" type="pres">
      <dgm:prSet presAssocID="{42831200-8F19-4832-81A1-768A6097B76E}" presName="parentText" presStyleLbl="node1" presStyleIdx="2" presStyleCnt="4">
        <dgm:presLayoutVars>
          <dgm:chMax val="0"/>
          <dgm:bulletEnabled val="1"/>
        </dgm:presLayoutVars>
      </dgm:prSet>
      <dgm:spPr/>
    </dgm:pt>
    <dgm:pt modelId="{318570CB-74FA-40C4-8B6B-057486B83EEF}" type="pres">
      <dgm:prSet presAssocID="{E3C26AC2-2991-41A8-899C-3DF34477D500}" presName="spacer" presStyleCnt="0"/>
      <dgm:spPr/>
    </dgm:pt>
    <dgm:pt modelId="{43E536BC-B87C-44E7-BE0B-410682AA86BE}" type="pres">
      <dgm:prSet presAssocID="{A85539E7-EA4F-437D-A93B-46ED6E9335E5}" presName="parentText" presStyleLbl="node1" presStyleIdx="3" presStyleCnt="4">
        <dgm:presLayoutVars>
          <dgm:chMax val="0"/>
          <dgm:bulletEnabled val="1"/>
        </dgm:presLayoutVars>
      </dgm:prSet>
      <dgm:spPr/>
    </dgm:pt>
  </dgm:ptLst>
  <dgm:cxnLst>
    <dgm:cxn modelId="{4DE91A1D-4668-4821-8AEF-EB8615449080}" srcId="{741C7CD3-34F9-4601-B31C-A9FD8AC6DA08}" destId="{DB372AC8-F955-4E81-AC66-D90259EF734F}" srcOrd="1" destOrd="0" parTransId="{6F3D3673-D626-42AB-81F7-313311A45255}" sibTransId="{2D49BB8D-55A9-4734-B184-44F6890AEA49}"/>
    <dgm:cxn modelId="{35BD4C1D-1A80-4A62-994C-A44E51B77FAB}" type="presOf" srcId="{42831200-8F19-4832-81A1-768A6097B76E}" destId="{9968117C-7D5F-408A-B101-07A04F604EF7}" srcOrd="0" destOrd="0" presId="urn:microsoft.com/office/officeart/2005/8/layout/vList2"/>
    <dgm:cxn modelId="{89698826-E5A7-439B-9A6D-7691D1E6A513}" srcId="{741C7CD3-34F9-4601-B31C-A9FD8AC6DA08}" destId="{42831200-8F19-4832-81A1-768A6097B76E}" srcOrd="2" destOrd="0" parTransId="{D07865AD-2D29-4517-BC77-47D0FCB55005}" sibTransId="{E3C26AC2-2991-41A8-899C-3DF34477D500}"/>
    <dgm:cxn modelId="{4BE26333-C125-4944-A11A-08EABBC0A335}" type="presOf" srcId="{DB372AC8-F955-4E81-AC66-D90259EF734F}" destId="{F1D9B05F-C6E7-4B15-BF56-AF380190555C}" srcOrd="0" destOrd="0" presId="urn:microsoft.com/office/officeart/2005/8/layout/vList2"/>
    <dgm:cxn modelId="{B80CCB45-0C7C-43F3-B54D-9DC42EA14CD1}" type="presOf" srcId="{A85539E7-EA4F-437D-A93B-46ED6E9335E5}" destId="{43E536BC-B87C-44E7-BE0B-410682AA86BE}" srcOrd="0" destOrd="0" presId="urn:microsoft.com/office/officeart/2005/8/layout/vList2"/>
    <dgm:cxn modelId="{9F1B0848-A78A-4312-8F4B-35B3B566291D}" type="presOf" srcId="{741C7CD3-34F9-4601-B31C-A9FD8AC6DA08}" destId="{7A2D5588-5DC8-4178-AE85-03E603C9EE5B}" srcOrd="0" destOrd="0" presId="urn:microsoft.com/office/officeart/2005/8/layout/vList2"/>
    <dgm:cxn modelId="{90A160CB-359F-4715-8B92-6886F3A33AA7}" srcId="{741C7CD3-34F9-4601-B31C-A9FD8AC6DA08}" destId="{EDBE76DF-9D50-47A7-B4B5-BC0CD51848F7}" srcOrd="0" destOrd="0" parTransId="{72680BC3-951B-4736-AFFD-CC487A500A2F}" sibTransId="{2DBEE273-9717-4160-B15E-CE581C6E5C95}"/>
    <dgm:cxn modelId="{FE19FADC-7CFB-489E-87C3-4F4C8B667CED}" type="presOf" srcId="{EDBE76DF-9D50-47A7-B4B5-BC0CD51848F7}" destId="{10B70050-11A9-40BA-98D7-EDE2532A6F2C}" srcOrd="0" destOrd="0" presId="urn:microsoft.com/office/officeart/2005/8/layout/vList2"/>
    <dgm:cxn modelId="{3A9E9EF4-3FFC-441A-8C03-3F771C9CEFD3}" srcId="{741C7CD3-34F9-4601-B31C-A9FD8AC6DA08}" destId="{A85539E7-EA4F-437D-A93B-46ED6E9335E5}" srcOrd="3" destOrd="0" parTransId="{7787068E-8B08-4A83-AEE5-F62D06BF5CDA}" sibTransId="{5C2A775A-B52E-4A86-A5ED-4620930702AD}"/>
    <dgm:cxn modelId="{BAC3F729-1196-4ADC-ADCC-AA289F95B354}" type="presParOf" srcId="{7A2D5588-5DC8-4178-AE85-03E603C9EE5B}" destId="{10B70050-11A9-40BA-98D7-EDE2532A6F2C}" srcOrd="0" destOrd="0" presId="urn:microsoft.com/office/officeart/2005/8/layout/vList2"/>
    <dgm:cxn modelId="{C0AA5BD7-0A75-4F47-978B-7DB388943BA5}" type="presParOf" srcId="{7A2D5588-5DC8-4178-AE85-03E603C9EE5B}" destId="{B2BBBF4D-572B-446E-B894-98A64B176562}" srcOrd="1" destOrd="0" presId="urn:microsoft.com/office/officeart/2005/8/layout/vList2"/>
    <dgm:cxn modelId="{E87C407C-6844-45ED-9349-C9BA32017FA8}" type="presParOf" srcId="{7A2D5588-5DC8-4178-AE85-03E603C9EE5B}" destId="{F1D9B05F-C6E7-4B15-BF56-AF380190555C}" srcOrd="2" destOrd="0" presId="urn:microsoft.com/office/officeart/2005/8/layout/vList2"/>
    <dgm:cxn modelId="{9DA77D7A-12CE-48E2-9592-1BA9C6BEB40E}" type="presParOf" srcId="{7A2D5588-5DC8-4178-AE85-03E603C9EE5B}" destId="{3D45E047-E6AE-44FB-9F53-B7408E5B8928}" srcOrd="3" destOrd="0" presId="urn:microsoft.com/office/officeart/2005/8/layout/vList2"/>
    <dgm:cxn modelId="{83ACCC52-8054-4F2A-A25F-5387951A52AA}" type="presParOf" srcId="{7A2D5588-5DC8-4178-AE85-03E603C9EE5B}" destId="{9968117C-7D5F-408A-B101-07A04F604EF7}" srcOrd="4" destOrd="0" presId="urn:microsoft.com/office/officeart/2005/8/layout/vList2"/>
    <dgm:cxn modelId="{76B5FB09-AE82-4F6C-8AEC-68C37D6155CC}" type="presParOf" srcId="{7A2D5588-5DC8-4178-AE85-03E603C9EE5B}" destId="{318570CB-74FA-40C4-8B6B-057486B83EEF}" srcOrd="5" destOrd="0" presId="urn:microsoft.com/office/officeart/2005/8/layout/vList2"/>
    <dgm:cxn modelId="{A1D721AE-EE7D-44B0-9525-5FF9D983FBFD}" type="presParOf" srcId="{7A2D5588-5DC8-4178-AE85-03E603C9EE5B}" destId="{43E536BC-B87C-44E7-BE0B-410682AA86B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DBB489-355E-4766-8817-AA5CA3567866}"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194D603-16A2-4275-8A7B-EA5AB68BA5FF}">
      <dgm:prSet custT="1"/>
      <dgm:spPr/>
      <dgm:t>
        <a:bodyPr/>
        <a:lstStyle/>
        <a:p>
          <a:r>
            <a:rPr lang="en-US" sz="3200" i="0" dirty="0">
              <a:latin typeface="Arial" panose="020B0604020202020204" pitchFamily="34" charset="0"/>
              <a:cs typeface="Arial" panose="020B0604020202020204" pitchFamily="34" charset="0"/>
            </a:rPr>
            <a:t>Leading in Times of Uncertainty</a:t>
          </a:r>
        </a:p>
      </dgm:t>
    </dgm:pt>
    <dgm:pt modelId="{6CE6B43E-67F4-4587-9F71-507063DBBC49}" type="parTrans" cxnId="{D3B363ED-1F24-4D33-8B1B-1DA83DDE231C}">
      <dgm:prSet/>
      <dgm:spPr/>
      <dgm:t>
        <a:bodyPr/>
        <a:lstStyle/>
        <a:p>
          <a:endParaRPr lang="en-US"/>
        </a:p>
      </dgm:t>
    </dgm:pt>
    <dgm:pt modelId="{E4A1FAFB-7C7A-48D3-907E-632A2A49AB39}" type="sibTrans" cxnId="{D3B363ED-1F24-4D33-8B1B-1DA83DDE231C}">
      <dgm:prSet/>
      <dgm:spPr/>
      <dgm:t>
        <a:bodyPr/>
        <a:lstStyle/>
        <a:p>
          <a:endParaRPr lang="en-US"/>
        </a:p>
      </dgm:t>
    </dgm:pt>
    <dgm:pt modelId="{61B433EF-DC8C-4A97-97F7-6EC5572B122B}">
      <dgm:prSet custT="1"/>
      <dgm:spPr/>
      <dgm:t>
        <a:bodyPr/>
        <a:lstStyle/>
        <a:p>
          <a:r>
            <a:rPr lang="en-US" sz="3200" i="0" dirty="0">
              <a:latin typeface="Arial" panose="020B0604020202020204" pitchFamily="34" charset="0"/>
              <a:cs typeface="Arial" panose="020B0604020202020204" pitchFamily="34" charset="0"/>
            </a:rPr>
            <a:t>Higher Ed as an Employer of Choice</a:t>
          </a:r>
        </a:p>
      </dgm:t>
    </dgm:pt>
    <dgm:pt modelId="{F9B15A30-0658-4062-94AE-FD1B2F93012B}" type="parTrans" cxnId="{56A6B3DE-5B89-40DF-B5BC-038037DBB113}">
      <dgm:prSet/>
      <dgm:spPr/>
      <dgm:t>
        <a:bodyPr/>
        <a:lstStyle/>
        <a:p>
          <a:endParaRPr lang="en-US"/>
        </a:p>
      </dgm:t>
    </dgm:pt>
    <dgm:pt modelId="{88823D35-9FFE-40BA-8F21-031ABC4165AE}" type="sibTrans" cxnId="{56A6B3DE-5B89-40DF-B5BC-038037DBB113}">
      <dgm:prSet/>
      <dgm:spPr/>
      <dgm:t>
        <a:bodyPr/>
        <a:lstStyle/>
        <a:p>
          <a:endParaRPr lang="en-US"/>
        </a:p>
      </dgm:t>
    </dgm:pt>
    <dgm:pt modelId="{CA352375-E2A0-4147-8E8D-3454BDAF3E54}">
      <dgm:prSet custT="1"/>
      <dgm:spPr/>
      <dgm:t>
        <a:bodyPr/>
        <a:lstStyle/>
        <a:p>
          <a:r>
            <a:rPr lang="en-US" sz="3200" i="0" dirty="0">
              <a:latin typeface="Arial" panose="020B0604020202020204" pitchFamily="34" charset="0"/>
              <a:cs typeface="Arial" panose="020B0604020202020204" pitchFamily="34" charset="0"/>
            </a:rPr>
            <a:t>Employee Health </a:t>
          </a:r>
          <a:r>
            <a:rPr lang="en-US" sz="3200" i="0">
              <a:latin typeface="Arial" panose="020B0604020202020204" pitchFamily="34" charset="0"/>
              <a:cs typeface="Arial" panose="020B0604020202020204" pitchFamily="34" charset="0"/>
            </a:rPr>
            <a:t>and Well-Being</a:t>
          </a:r>
          <a:endParaRPr lang="en-US" sz="3200" i="0" dirty="0">
            <a:latin typeface="Arial" panose="020B0604020202020204" pitchFamily="34" charset="0"/>
            <a:cs typeface="Arial" panose="020B0604020202020204" pitchFamily="34" charset="0"/>
          </a:endParaRPr>
        </a:p>
      </dgm:t>
    </dgm:pt>
    <dgm:pt modelId="{266CA445-B92E-4C41-ABFB-49102252A314}" type="parTrans" cxnId="{4291136B-7371-4F10-AA59-3A3952DAC245}">
      <dgm:prSet/>
      <dgm:spPr/>
      <dgm:t>
        <a:bodyPr/>
        <a:lstStyle/>
        <a:p>
          <a:endParaRPr lang="en-US"/>
        </a:p>
      </dgm:t>
    </dgm:pt>
    <dgm:pt modelId="{741A52EE-AA29-416E-BD87-C9DBC565130B}" type="sibTrans" cxnId="{4291136B-7371-4F10-AA59-3A3952DAC245}">
      <dgm:prSet/>
      <dgm:spPr/>
      <dgm:t>
        <a:bodyPr/>
        <a:lstStyle/>
        <a:p>
          <a:endParaRPr lang="en-US"/>
        </a:p>
      </dgm:t>
    </dgm:pt>
    <dgm:pt modelId="{94BAEF4D-AE53-48BE-8347-CA6FEC2089A7}">
      <dgm:prSet custT="1"/>
      <dgm:spPr/>
      <dgm:t>
        <a:bodyPr/>
        <a:lstStyle/>
        <a:p>
          <a:r>
            <a:rPr lang="en-US" sz="3200" i="0">
              <a:latin typeface="Arial" panose="020B0604020202020204" pitchFamily="34" charset="0"/>
              <a:cs typeface="Arial" panose="020B0604020202020204" pitchFamily="34" charset="0"/>
            </a:rPr>
            <a:t>Just-in-Time </a:t>
          </a:r>
          <a:r>
            <a:rPr lang="en-US" sz="3200" i="0" dirty="0">
              <a:latin typeface="Arial" panose="020B0604020202020204" pitchFamily="34" charset="0"/>
              <a:cs typeface="Arial" panose="020B0604020202020204" pitchFamily="34" charset="0"/>
            </a:rPr>
            <a:t>Legal and Public Policy Updates and Resources</a:t>
          </a:r>
        </a:p>
      </dgm:t>
    </dgm:pt>
    <dgm:pt modelId="{FBC77632-4DCB-4BED-B610-5D5A730CF44D}" type="parTrans" cxnId="{F657EEBF-4E43-49E2-8E72-841EACA32E2A}">
      <dgm:prSet/>
      <dgm:spPr/>
      <dgm:t>
        <a:bodyPr/>
        <a:lstStyle/>
        <a:p>
          <a:endParaRPr lang="en-US"/>
        </a:p>
      </dgm:t>
    </dgm:pt>
    <dgm:pt modelId="{1CB4BB21-A043-4D87-90CC-152A8D4F726B}" type="sibTrans" cxnId="{F657EEBF-4E43-49E2-8E72-841EACA32E2A}">
      <dgm:prSet/>
      <dgm:spPr/>
      <dgm:t>
        <a:bodyPr/>
        <a:lstStyle/>
        <a:p>
          <a:endParaRPr lang="en-US"/>
        </a:p>
      </dgm:t>
    </dgm:pt>
    <dgm:pt modelId="{A39368D9-0C0C-4B52-84F7-1FDEE6D290B4}">
      <dgm:prSet custT="1"/>
      <dgm:spPr/>
      <dgm:t>
        <a:bodyPr/>
        <a:lstStyle/>
        <a:p>
          <a:r>
            <a:rPr lang="en-US" sz="3200" i="0" dirty="0">
              <a:latin typeface="Arial" panose="020B0604020202020204" pitchFamily="34" charset="0"/>
              <a:cs typeface="Arial" panose="020B0604020202020204" pitchFamily="34" charset="0"/>
            </a:rPr>
            <a:t>Effective Use of AI in HR</a:t>
          </a:r>
        </a:p>
      </dgm:t>
    </dgm:pt>
    <dgm:pt modelId="{9B255976-5EAB-4323-B066-2AB56ACEBE02}" type="parTrans" cxnId="{B4A836A4-E5EE-4C3A-BCEA-F8F572A4FF30}">
      <dgm:prSet/>
      <dgm:spPr/>
      <dgm:t>
        <a:bodyPr/>
        <a:lstStyle/>
        <a:p>
          <a:endParaRPr lang="en-US"/>
        </a:p>
      </dgm:t>
    </dgm:pt>
    <dgm:pt modelId="{14B2E906-C1D2-401C-A0A1-4048EA9BAA48}" type="sibTrans" cxnId="{B4A836A4-E5EE-4C3A-BCEA-F8F572A4FF30}">
      <dgm:prSet/>
      <dgm:spPr/>
      <dgm:t>
        <a:bodyPr/>
        <a:lstStyle/>
        <a:p>
          <a:endParaRPr lang="en-US"/>
        </a:p>
      </dgm:t>
    </dgm:pt>
    <dgm:pt modelId="{0F9EE436-A90A-4F20-8982-7A3B8D4665F4}" type="pres">
      <dgm:prSet presAssocID="{9FDBB489-355E-4766-8817-AA5CA3567866}" presName="vert0" presStyleCnt="0">
        <dgm:presLayoutVars>
          <dgm:dir/>
          <dgm:animOne val="branch"/>
          <dgm:animLvl val="lvl"/>
        </dgm:presLayoutVars>
      </dgm:prSet>
      <dgm:spPr/>
    </dgm:pt>
    <dgm:pt modelId="{83FA26F9-9CB3-4292-8AC3-FAD98CC951C8}" type="pres">
      <dgm:prSet presAssocID="{8194D603-16A2-4275-8A7B-EA5AB68BA5FF}" presName="thickLine" presStyleLbl="alignNode1" presStyleIdx="0" presStyleCnt="5"/>
      <dgm:spPr/>
    </dgm:pt>
    <dgm:pt modelId="{14DE42ED-F85D-4CF8-9C6B-69E58D28FE0F}" type="pres">
      <dgm:prSet presAssocID="{8194D603-16A2-4275-8A7B-EA5AB68BA5FF}" presName="horz1" presStyleCnt="0"/>
      <dgm:spPr/>
    </dgm:pt>
    <dgm:pt modelId="{7784FD2A-FF70-497C-A41B-3098F411E3DA}" type="pres">
      <dgm:prSet presAssocID="{8194D603-16A2-4275-8A7B-EA5AB68BA5FF}" presName="tx1" presStyleLbl="revTx" presStyleIdx="0" presStyleCnt="5"/>
      <dgm:spPr/>
    </dgm:pt>
    <dgm:pt modelId="{D21DDE54-BF84-4F27-8AFE-906FE75E6C3D}" type="pres">
      <dgm:prSet presAssocID="{8194D603-16A2-4275-8A7B-EA5AB68BA5FF}" presName="vert1" presStyleCnt="0"/>
      <dgm:spPr/>
    </dgm:pt>
    <dgm:pt modelId="{C4855BFE-2543-4E5B-A1AE-DF1FFADBBD2C}" type="pres">
      <dgm:prSet presAssocID="{61B433EF-DC8C-4A97-97F7-6EC5572B122B}" presName="thickLine" presStyleLbl="alignNode1" presStyleIdx="1" presStyleCnt="5"/>
      <dgm:spPr/>
    </dgm:pt>
    <dgm:pt modelId="{69C6794E-B790-4606-B6E0-A159D0A8649B}" type="pres">
      <dgm:prSet presAssocID="{61B433EF-DC8C-4A97-97F7-6EC5572B122B}" presName="horz1" presStyleCnt="0"/>
      <dgm:spPr/>
    </dgm:pt>
    <dgm:pt modelId="{9F48C37D-9C3E-443A-8320-3B7F6FB3F3DF}" type="pres">
      <dgm:prSet presAssocID="{61B433EF-DC8C-4A97-97F7-6EC5572B122B}" presName="tx1" presStyleLbl="revTx" presStyleIdx="1" presStyleCnt="5"/>
      <dgm:spPr/>
    </dgm:pt>
    <dgm:pt modelId="{C4E26F46-ABCA-4F50-8B2E-AC2AA36BAFC0}" type="pres">
      <dgm:prSet presAssocID="{61B433EF-DC8C-4A97-97F7-6EC5572B122B}" presName="vert1" presStyleCnt="0"/>
      <dgm:spPr/>
    </dgm:pt>
    <dgm:pt modelId="{9DBEA692-E5BB-470B-BC3C-A4DF71B18153}" type="pres">
      <dgm:prSet presAssocID="{CA352375-E2A0-4147-8E8D-3454BDAF3E54}" presName="thickLine" presStyleLbl="alignNode1" presStyleIdx="2" presStyleCnt="5"/>
      <dgm:spPr/>
    </dgm:pt>
    <dgm:pt modelId="{05E55953-46D3-44E7-8041-43D227DCB22C}" type="pres">
      <dgm:prSet presAssocID="{CA352375-E2A0-4147-8E8D-3454BDAF3E54}" presName="horz1" presStyleCnt="0"/>
      <dgm:spPr/>
    </dgm:pt>
    <dgm:pt modelId="{4DFA2786-0CF4-438F-B5D5-8CBBAF865089}" type="pres">
      <dgm:prSet presAssocID="{CA352375-E2A0-4147-8E8D-3454BDAF3E54}" presName="tx1" presStyleLbl="revTx" presStyleIdx="2" presStyleCnt="5"/>
      <dgm:spPr/>
    </dgm:pt>
    <dgm:pt modelId="{3F170EB0-4A0C-4BBB-A581-373096D8B99D}" type="pres">
      <dgm:prSet presAssocID="{CA352375-E2A0-4147-8E8D-3454BDAF3E54}" presName="vert1" presStyleCnt="0"/>
      <dgm:spPr/>
    </dgm:pt>
    <dgm:pt modelId="{57FF1BF6-9EDF-4602-9D2E-CFF4848C7D14}" type="pres">
      <dgm:prSet presAssocID="{94BAEF4D-AE53-48BE-8347-CA6FEC2089A7}" presName="thickLine" presStyleLbl="alignNode1" presStyleIdx="3" presStyleCnt="5"/>
      <dgm:spPr/>
    </dgm:pt>
    <dgm:pt modelId="{8FEC137A-7A0F-4E56-9799-3AD400DEB327}" type="pres">
      <dgm:prSet presAssocID="{94BAEF4D-AE53-48BE-8347-CA6FEC2089A7}" presName="horz1" presStyleCnt="0"/>
      <dgm:spPr/>
    </dgm:pt>
    <dgm:pt modelId="{271A7943-18D8-45C6-A3E3-542A2510E845}" type="pres">
      <dgm:prSet presAssocID="{94BAEF4D-AE53-48BE-8347-CA6FEC2089A7}" presName="tx1" presStyleLbl="revTx" presStyleIdx="3" presStyleCnt="5"/>
      <dgm:spPr/>
    </dgm:pt>
    <dgm:pt modelId="{76EA8E8B-5E6E-4CC7-9277-5F334B02D65B}" type="pres">
      <dgm:prSet presAssocID="{94BAEF4D-AE53-48BE-8347-CA6FEC2089A7}" presName="vert1" presStyleCnt="0"/>
      <dgm:spPr/>
    </dgm:pt>
    <dgm:pt modelId="{9E4A0F8E-406B-47C1-B46F-8A925950AEDB}" type="pres">
      <dgm:prSet presAssocID="{A39368D9-0C0C-4B52-84F7-1FDEE6D290B4}" presName="thickLine" presStyleLbl="alignNode1" presStyleIdx="4" presStyleCnt="5"/>
      <dgm:spPr/>
    </dgm:pt>
    <dgm:pt modelId="{EFD52DD1-458D-465B-92E7-A56E5AEB4E3E}" type="pres">
      <dgm:prSet presAssocID="{A39368D9-0C0C-4B52-84F7-1FDEE6D290B4}" presName="horz1" presStyleCnt="0"/>
      <dgm:spPr/>
    </dgm:pt>
    <dgm:pt modelId="{9D510D37-3233-427F-A56C-0F8F754B8E44}" type="pres">
      <dgm:prSet presAssocID="{A39368D9-0C0C-4B52-84F7-1FDEE6D290B4}" presName="tx1" presStyleLbl="revTx" presStyleIdx="4" presStyleCnt="5"/>
      <dgm:spPr/>
    </dgm:pt>
    <dgm:pt modelId="{B8DA3756-1481-4CC5-AC2C-70D920798310}" type="pres">
      <dgm:prSet presAssocID="{A39368D9-0C0C-4B52-84F7-1FDEE6D290B4}" presName="vert1" presStyleCnt="0"/>
      <dgm:spPr/>
    </dgm:pt>
  </dgm:ptLst>
  <dgm:cxnLst>
    <dgm:cxn modelId="{40C9A714-04C2-4EF4-A954-3E2414565356}" type="presOf" srcId="{61B433EF-DC8C-4A97-97F7-6EC5572B122B}" destId="{9F48C37D-9C3E-443A-8320-3B7F6FB3F3DF}" srcOrd="0" destOrd="0" presId="urn:microsoft.com/office/officeart/2008/layout/LinedList"/>
    <dgm:cxn modelId="{4291136B-7371-4F10-AA59-3A3952DAC245}" srcId="{9FDBB489-355E-4766-8817-AA5CA3567866}" destId="{CA352375-E2A0-4147-8E8D-3454BDAF3E54}" srcOrd="2" destOrd="0" parTransId="{266CA445-B92E-4C41-ABFB-49102252A314}" sibTransId="{741A52EE-AA29-416E-BD87-C9DBC565130B}"/>
    <dgm:cxn modelId="{58870A91-4C55-484A-8DEC-9B3B8E44614A}" type="presOf" srcId="{8194D603-16A2-4275-8A7B-EA5AB68BA5FF}" destId="{7784FD2A-FF70-497C-A41B-3098F411E3DA}" srcOrd="0" destOrd="0" presId="urn:microsoft.com/office/officeart/2008/layout/LinedList"/>
    <dgm:cxn modelId="{41AD489F-C649-466D-9CD5-3EE976887F7B}" type="presOf" srcId="{A39368D9-0C0C-4B52-84F7-1FDEE6D290B4}" destId="{9D510D37-3233-427F-A56C-0F8F754B8E44}" srcOrd="0" destOrd="0" presId="urn:microsoft.com/office/officeart/2008/layout/LinedList"/>
    <dgm:cxn modelId="{AB1698A2-DE0E-48EF-A3B6-3F4CC91AEEC1}" type="presOf" srcId="{9FDBB489-355E-4766-8817-AA5CA3567866}" destId="{0F9EE436-A90A-4F20-8982-7A3B8D4665F4}" srcOrd="0" destOrd="0" presId="urn:microsoft.com/office/officeart/2008/layout/LinedList"/>
    <dgm:cxn modelId="{B4A836A4-E5EE-4C3A-BCEA-F8F572A4FF30}" srcId="{9FDBB489-355E-4766-8817-AA5CA3567866}" destId="{A39368D9-0C0C-4B52-84F7-1FDEE6D290B4}" srcOrd="4" destOrd="0" parTransId="{9B255976-5EAB-4323-B066-2AB56ACEBE02}" sibTransId="{14B2E906-C1D2-401C-A0A1-4048EA9BAA48}"/>
    <dgm:cxn modelId="{4E1C6DBA-ED54-47A2-9CD9-4908A931E02D}" type="presOf" srcId="{94BAEF4D-AE53-48BE-8347-CA6FEC2089A7}" destId="{271A7943-18D8-45C6-A3E3-542A2510E845}" srcOrd="0" destOrd="0" presId="urn:microsoft.com/office/officeart/2008/layout/LinedList"/>
    <dgm:cxn modelId="{F657EEBF-4E43-49E2-8E72-841EACA32E2A}" srcId="{9FDBB489-355E-4766-8817-AA5CA3567866}" destId="{94BAEF4D-AE53-48BE-8347-CA6FEC2089A7}" srcOrd="3" destOrd="0" parTransId="{FBC77632-4DCB-4BED-B610-5D5A730CF44D}" sibTransId="{1CB4BB21-A043-4D87-90CC-152A8D4F726B}"/>
    <dgm:cxn modelId="{56A6B3DE-5B89-40DF-B5BC-038037DBB113}" srcId="{9FDBB489-355E-4766-8817-AA5CA3567866}" destId="{61B433EF-DC8C-4A97-97F7-6EC5572B122B}" srcOrd="1" destOrd="0" parTransId="{F9B15A30-0658-4062-94AE-FD1B2F93012B}" sibTransId="{88823D35-9FFE-40BA-8F21-031ABC4165AE}"/>
    <dgm:cxn modelId="{D3B363ED-1F24-4D33-8B1B-1DA83DDE231C}" srcId="{9FDBB489-355E-4766-8817-AA5CA3567866}" destId="{8194D603-16A2-4275-8A7B-EA5AB68BA5FF}" srcOrd="0" destOrd="0" parTransId="{6CE6B43E-67F4-4587-9F71-507063DBBC49}" sibTransId="{E4A1FAFB-7C7A-48D3-907E-632A2A49AB39}"/>
    <dgm:cxn modelId="{03AEE6F5-142C-49F1-84BE-C11A79B29D3D}" type="presOf" srcId="{CA352375-E2A0-4147-8E8D-3454BDAF3E54}" destId="{4DFA2786-0CF4-438F-B5D5-8CBBAF865089}" srcOrd="0" destOrd="0" presId="urn:microsoft.com/office/officeart/2008/layout/LinedList"/>
    <dgm:cxn modelId="{92256459-B6DB-4B8A-BFB5-BFDE6A5129B8}" type="presParOf" srcId="{0F9EE436-A90A-4F20-8982-7A3B8D4665F4}" destId="{83FA26F9-9CB3-4292-8AC3-FAD98CC951C8}" srcOrd="0" destOrd="0" presId="urn:microsoft.com/office/officeart/2008/layout/LinedList"/>
    <dgm:cxn modelId="{2ED80E7D-2ADA-4A62-8679-0D4FD46C0AD3}" type="presParOf" srcId="{0F9EE436-A90A-4F20-8982-7A3B8D4665F4}" destId="{14DE42ED-F85D-4CF8-9C6B-69E58D28FE0F}" srcOrd="1" destOrd="0" presId="urn:microsoft.com/office/officeart/2008/layout/LinedList"/>
    <dgm:cxn modelId="{9E433691-F9A2-41AF-B00E-048E1DB75D22}" type="presParOf" srcId="{14DE42ED-F85D-4CF8-9C6B-69E58D28FE0F}" destId="{7784FD2A-FF70-497C-A41B-3098F411E3DA}" srcOrd="0" destOrd="0" presId="urn:microsoft.com/office/officeart/2008/layout/LinedList"/>
    <dgm:cxn modelId="{4F15E360-1BF3-4582-BFCA-0E421DA1ED9A}" type="presParOf" srcId="{14DE42ED-F85D-4CF8-9C6B-69E58D28FE0F}" destId="{D21DDE54-BF84-4F27-8AFE-906FE75E6C3D}" srcOrd="1" destOrd="0" presId="urn:microsoft.com/office/officeart/2008/layout/LinedList"/>
    <dgm:cxn modelId="{BA833E62-4FDD-4088-A8AA-BE724E8ACECE}" type="presParOf" srcId="{0F9EE436-A90A-4F20-8982-7A3B8D4665F4}" destId="{C4855BFE-2543-4E5B-A1AE-DF1FFADBBD2C}" srcOrd="2" destOrd="0" presId="urn:microsoft.com/office/officeart/2008/layout/LinedList"/>
    <dgm:cxn modelId="{9E0EDE0F-C9B3-4A2C-AE06-EC09012D9B85}" type="presParOf" srcId="{0F9EE436-A90A-4F20-8982-7A3B8D4665F4}" destId="{69C6794E-B790-4606-B6E0-A159D0A8649B}" srcOrd="3" destOrd="0" presId="urn:microsoft.com/office/officeart/2008/layout/LinedList"/>
    <dgm:cxn modelId="{A5AEB7DB-D312-427E-B3FC-DA856D646FB2}" type="presParOf" srcId="{69C6794E-B790-4606-B6E0-A159D0A8649B}" destId="{9F48C37D-9C3E-443A-8320-3B7F6FB3F3DF}" srcOrd="0" destOrd="0" presId="urn:microsoft.com/office/officeart/2008/layout/LinedList"/>
    <dgm:cxn modelId="{D80AB6DA-E2F2-41B8-9691-5C72FB20211D}" type="presParOf" srcId="{69C6794E-B790-4606-B6E0-A159D0A8649B}" destId="{C4E26F46-ABCA-4F50-8B2E-AC2AA36BAFC0}" srcOrd="1" destOrd="0" presId="urn:microsoft.com/office/officeart/2008/layout/LinedList"/>
    <dgm:cxn modelId="{AB7C5C95-0785-4C8A-90E1-42545E68DC6F}" type="presParOf" srcId="{0F9EE436-A90A-4F20-8982-7A3B8D4665F4}" destId="{9DBEA692-E5BB-470B-BC3C-A4DF71B18153}" srcOrd="4" destOrd="0" presId="urn:microsoft.com/office/officeart/2008/layout/LinedList"/>
    <dgm:cxn modelId="{F43FA219-027B-40E0-BD3C-1623FEA99D5C}" type="presParOf" srcId="{0F9EE436-A90A-4F20-8982-7A3B8D4665F4}" destId="{05E55953-46D3-44E7-8041-43D227DCB22C}" srcOrd="5" destOrd="0" presId="urn:microsoft.com/office/officeart/2008/layout/LinedList"/>
    <dgm:cxn modelId="{D848EFCB-8420-46AD-BEF5-5EB27A8B81C4}" type="presParOf" srcId="{05E55953-46D3-44E7-8041-43D227DCB22C}" destId="{4DFA2786-0CF4-438F-B5D5-8CBBAF865089}" srcOrd="0" destOrd="0" presId="urn:microsoft.com/office/officeart/2008/layout/LinedList"/>
    <dgm:cxn modelId="{5374D4D2-21DB-4CAF-9553-41D0337BAC21}" type="presParOf" srcId="{05E55953-46D3-44E7-8041-43D227DCB22C}" destId="{3F170EB0-4A0C-4BBB-A581-373096D8B99D}" srcOrd="1" destOrd="0" presId="urn:microsoft.com/office/officeart/2008/layout/LinedList"/>
    <dgm:cxn modelId="{05163BBA-B458-4C66-BBB4-C7D05F0C91F1}" type="presParOf" srcId="{0F9EE436-A90A-4F20-8982-7A3B8D4665F4}" destId="{57FF1BF6-9EDF-4602-9D2E-CFF4848C7D14}" srcOrd="6" destOrd="0" presId="urn:microsoft.com/office/officeart/2008/layout/LinedList"/>
    <dgm:cxn modelId="{000D9FC0-ECC6-406E-A797-A2F7A5F9BC69}" type="presParOf" srcId="{0F9EE436-A90A-4F20-8982-7A3B8D4665F4}" destId="{8FEC137A-7A0F-4E56-9799-3AD400DEB327}" srcOrd="7" destOrd="0" presId="urn:microsoft.com/office/officeart/2008/layout/LinedList"/>
    <dgm:cxn modelId="{9AC25790-67FB-4F92-8B68-7DE5297E302B}" type="presParOf" srcId="{8FEC137A-7A0F-4E56-9799-3AD400DEB327}" destId="{271A7943-18D8-45C6-A3E3-542A2510E845}" srcOrd="0" destOrd="0" presId="urn:microsoft.com/office/officeart/2008/layout/LinedList"/>
    <dgm:cxn modelId="{EB8F9766-B5CC-4E1B-A9DF-46DD3234AEFF}" type="presParOf" srcId="{8FEC137A-7A0F-4E56-9799-3AD400DEB327}" destId="{76EA8E8B-5E6E-4CC7-9277-5F334B02D65B}" srcOrd="1" destOrd="0" presId="urn:microsoft.com/office/officeart/2008/layout/LinedList"/>
    <dgm:cxn modelId="{AAFC088D-F0D0-46A5-AE65-754B45516898}" type="presParOf" srcId="{0F9EE436-A90A-4F20-8982-7A3B8D4665F4}" destId="{9E4A0F8E-406B-47C1-B46F-8A925950AEDB}" srcOrd="8" destOrd="0" presId="urn:microsoft.com/office/officeart/2008/layout/LinedList"/>
    <dgm:cxn modelId="{0F80CA85-CC43-46E4-8D9A-8039F4BBDEF9}" type="presParOf" srcId="{0F9EE436-A90A-4F20-8982-7A3B8D4665F4}" destId="{EFD52DD1-458D-465B-92E7-A56E5AEB4E3E}" srcOrd="9" destOrd="0" presId="urn:microsoft.com/office/officeart/2008/layout/LinedList"/>
    <dgm:cxn modelId="{81EB780E-AC05-4BE0-840F-034AF9B6AB9A}" type="presParOf" srcId="{EFD52DD1-458D-465B-92E7-A56E5AEB4E3E}" destId="{9D510D37-3233-427F-A56C-0F8F754B8E44}" srcOrd="0" destOrd="0" presId="urn:microsoft.com/office/officeart/2008/layout/LinedList"/>
    <dgm:cxn modelId="{67829B8A-6A6E-4769-B318-45C747A165C0}" type="presParOf" srcId="{EFD52DD1-458D-465B-92E7-A56E5AEB4E3E}" destId="{B8DA3756-1481-4CC5-AC2C-70D92079831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DBB489-355E-4766-8817-AA5CA3567866}"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194D603-16A2-4275-8A7B-EA5AB68BA5FF}">
      <dgm:prSet custT="1"/>
      <dgm:spPr/>
      <dgm:t>
        <a:bodyPr/>
        <a:lstStyle/>
        <a:p>
          <a:r>
            <a:rPr lang="en-US" sz="3200" i="0" dirty="0">
              <a:latin typeface="Arial" panose="020B0604020202020204" pitchFamily="34" charset="0"/>
              <a:cs typeface="Arial" panose="020B0604020202020204" pitchFamily="34" charset="0"/>
            </a:rPr>
            <a:t>New Approach to Leadership Development and CUPA-HR Content</a:t>
          </a:r>
        </a:p>
      </dgm:t>
    </dgm:pt>
    <dgm:pt modelId="{6CE6B43E-67F4-4587-9F71-507063DBBC49}" type="parTrans" cxnId="{D3B363ED-1F24-4D33-8B1B-1DA83DDE231C}">
      <dgm:prSet/>
      <dgm:spPr/>
      <dgm:t>
        <a:bodyPr/>
        <a:lstStyle/>
        <a:p>
          <a:endParaRPr lang="en-US"/>
        </a:p>
      </dgm:t>
    </dgm:pt>
    <dgm:pt modelId="{E4A1FAFB-7C7A-48D3-907E-632A2A49AB39}" type="sibTrans" cxnId="{D3B363ED-1F24-4D33-8B1B-1DA83DDE231C}">
      <dgm:prSet/>
      <dgm:spPr/>
      <dgm:t>
        <a:bodyPr/>
        <a:lstStyle/>
        <a:p>
          <a:endParaRPr lang="en-US"/>
        </a:p>
      </dgm:t>
    </dgm:pt>
    <dgm:pt modelId="{61B433EF-DC8C-4A97-97F7-6EC5572B122B}">
      <dgm:prSet custT="1"/>
      <dgm:spPr/>
      <dgm:t>
        <a:bodyPr/>
        <a:lstStyle/>
        <a:p>
          <a:r>
            <a:rPr lang="en-US" sz="3200" i="0" dirty="0">
              <a:latin typeface="Arial" panose="020B0604020202020204" pitchFamily="34" charset="0"/>
              <a:cs typeface="Arial" panose="020B0604020202020204" pitchFamily="34" charset="0"/>
            </a:rPr>
            <a:t>Annual and Spring Conferences</a:t>
          </a:r>
        </a:p>
      </dgm:t>
    </dgm:pt>
    <dgm:pt modelId="{F9B15A30-0658-4062-94AE-FD1B2F93012B}" type="parTrans" cxnId="{56A6B3DE-5B89-40DF-B5BC-038037DBB113}">
      <dgm:prSet/>
      <dgm:spPr/>
      <dgm:t>
        <a:bodyPr/>
        <a:lstStyle/>
        <a:p>
          <a:endParaRPr lang="en-US"/>
        </a:p>
      </dgm:t>
    </dgm:pt>
    <dgm:pt modelId="{88823D35-9FFE-40BA-8F21-031ABC4165AE}" type="sibTrans" cxnId="{56A6B3DE-5B89-40DF-B5BC-038037DBB113}">
      <dgm:prSet/>
      <dgm:spPr/>
      <dgm:t>
        <a:bodyPr/>
        <a:lstStyle/>
        <a:p>
          <a:endParaRPr lang="en-US"/>
        </a:p>
      </dgm:t>
    </dgm:pt>
    <dgm:pt modelId="{CA352375-E2A0-4147-8E8D-3454BDAF3E54}">
      <dgm:prSet custT="1"/>
      <dgm:spPr/>
      <dgm:t>
        <a:bodyPr/>
        <a:lstStyle/>
        <a:p>
          <a:r>
            <a:rPr lang="en-US" sz="3200" i="0" dirty="0">
              <a:latin typeface="Arial" panose="020B0604020202020204" pitchFamily="34" charset="0"/>
              <a:cs typeface="Arial" panose="020B0604020202020204" pitchFamily="34" charset="0"/>
            </a:rPr>
            <a:t>Webinars</a:t>
          </a:r>
        </a:p>
      </dgm:t>
    </dgm:pt>
    <dgm:pt modelId="{266CA445-B92E-4C41-ABFB-49102252A314}" type="parTrans" cxnId="{4291136B-7371-4F10-AA59-3A3952DAC245}">
      <dgm:prSet/>
      <dgm:spPr/>
      <dgm:t>
        <a:bodyPr/>
        <a:lstStyle/>
        <a:p>
          <a:endParaRPr lang="en-US"/>
        </a:p>
      </dgm:t>
    </dgm:pt>
    <dgm:pt modelId="{741A52EE-AA29-416E-BD87-C9DBC565130B}" type="sibTrans" cxnId="{4291136B-7371-4F10-AA59-3A3952DAC245}">
      <dgm:prSet/>
      <dgm:spPr/>
      <dgm:t>
        <a:bodyPr/>
        <a:lstStyle/>
        <a:p>
          <a:endParaRPr lang="en-US"/>
        </a:p>
      </dgm:t>
    </dgm:pt>
    <dgm:pt modelId="{94BAEF4D-AE53-48BE-8347-CA6FEC2089A7}">
      <dgm:prSet custT="1"/>
      <dgm:spPr/>
      <dgm:t>
        <a:bodyPr/>
        <a:lstStyle/>
        <a:p>
          <a:r>
            <a:rPr lang="en-US" sz="3200" i="0" dirty="0">
              <a:latin typeface="Arial" panose="020B0604020202020204" pitchFamily="34" charset="0"/>
              <a:cs typeface="Arial" panose="020B0604020202020204" pitchFamily="34" charset="0"/>
            </a:rPr>
            <a:t>CHRO Summits and CHRO Conversations</a:t>
          </a:r>
        </a:p>
      </dgm:t>
    </dgm:pt>
    <dgm:pt modelId="{FBC77632-4DCB-4BED-B610-5D5A730CF44D}" type="parTrans" cxnId="{F657EEBF-4E43-49E2-8E72-841EACA32E2A}">
      <dgm:prSet/>
      <dgm:spPr/>
      <dgm:t>
        <a:bodyPr/>
        <a:lstStyle/>
        <a:p>
          <a:endParaRPr lang="en-US"/>
        </a:p>
      </dgm:t>
    </dgm:pt>
    <dgm:pt modelId="{1CB4BB21-A043-4D87-90CC-152A8D4F726B}" type="sibTrans" cxnId="{F657EEBF-4E43-49E2-8E72-841EACA32E2A}">
      <dgm:prSet/>
      <dgm:spPr/>
      <dgm:t>
        <a:bodyPr/>
        <a:lstStyle/>
        <a:p>
          <a:endParaRPr lang="en-US"/>
        </a:p>
      </dgm:t>
    </dgm:pt>
    <dgm:pt modelId="{A39368D9-0C0C-4B52-84F7-1FDEE6D290B4}">
      <dgm:prSet custT="1"/>
      <dgm:spPr/>
      <dgm:t>
        <a:bodyPr/>
        <a:lstStyle/>
        <a:p>
          <a:r>
            <a:rPr lang="en-US" sz="3200" i="0" dirty="0">
              <a:latin typeface="Arial" panose="020B0604020202020204" pitchFamily="34" charset="0"/>
              <a:cs typeface="Arial" panose="020B0604020202020204" pitchFamily="34" charset="0"/>
            </a:rPr>
            <a:t>Chapter Programming</a:t>
          </a:r>
        </a:p>
      </dgm:t>
    </dgm:pt>
    <dgm:pt modelId="{9B255976-5EAB-4323-B066-2AB56ACEBE02}" type="parTrans" cxnId="{B4A836A4-E5EE-4C3A-BCEA-F8F572A4FF30}">
      <dgm:prSet/>
      <dgm:spPr/>
      <dgm:t>
        <a:bodyPr/>
        <a:lstStyle/>
        <a:p>
          <a:endParaRPr lang="en-US"/>
        </a:p>
      </dgm:t>
    </dgm:pt>
    <dgm:pt modelId="{14B2E906-C1D2-401C-A0A1-4048EA9BAA48}" type="sibTrans" cxnId="{B4A836A4-E5EE-4C3A-BCEA-F8F572A4FF30}">
      <dgm:prSet/>
      <dgm:spPr/>
      <dgm:t>
        <a:bodyPr/>
        <a:lstStyle/>
        <a:p>
          <a:endParaRPr lang="en-US"/>
        </a:p>
      </dgm:t>
    </dgm:pt>
    <dgm:pt modelId="{0F9EE436-A90A-4F20-8982-7A3B8D4665F4}" type="pres">
      <dgm:prSet presAssocID="{9FDBB489-355E-4766-8817-AA5CA3567866}" presName="vert0" presStyleCnt="0">
        <dgm:presLayoutVars>
          <dgm:dir/>
          <dgm:animOne val="branch"/>
          <dgm:animLvl val="lvl"/>
        </dgm:presLayoutVars>
      </dgm:prSet>
      <dgm:spPr/>
    </dgm:pt>
    <dgm:pt modelId="{83FA26F9-9CB3-4292-8AC3-FAD98CC951C8}" type="pres">
      <dgm:prSet presAssocID="{8194D603-16A2-4275-8A7B-EA5AB68BA5FF}" presName="thickLine" presStyleLbl="alignNode1" presStyleIdx="0" presStyleCnt="5"/>
      <dgm:spPr/>
    </dgm:pt>
    <dgm:pt modelId="{14DE42ED-F85D-4CF8-9C6B-69E58D28FE0F}" type="pres">
      <dgm:prSet presAssocID="{8194D603-16A2-4275-8A7B-EA5AB68BA5FF}" presName="horz1" presStyleCnt="0"/>
      <dgm:spPr/>
    </dgm:pt>
    <dgm:pt modelId="{7784FD2A-FF70-497C-A41B-3098F411E3DA}" type="pres">
      <dgm:prSet presAssocID="{8194D603-16A2-4275-8A7B-EA5AB68BA5FF}" presName="tx1" presStyleLbl="revTx" presStyleIdx="0" presStyleCnt="5"/>
      <dgm:spPr/>
    </dgm:pt>
    <dgm:pt modelId="{D21DDE54-BF84-4F27-8AFE-906FE75E6C3D}" type="pres">
      <dgm:prSet presAssocID="{8194D603-16A2-4275-8A7B-EA5AB68BA5FF}" presName="vert1" presStyleCnt="0"/>
      <dgm:spPr/>
    </dgm:pt>
    <dgm:pt modelId="{C4855BFE-2543-4E5B-A1AE-DF1FFADBBD2C}" type="pres">
      <dgm:prSet presAssocID="{61B433EF-DC8C-4A97-97F7-6EC5572B122B}" presName="thickLine" presStyleLbl="alignNode1" presStyleIdx="1" presStyleCnt="5"/>
      <dgm:spPr/>
    </dgm:pt>
    <dgm:pt modelId="{69C6794E-B790-4606-B6E0-A159D0A8649B}" type="pres">
      <dgm:prSet presAssocID="{61B433EF-DC8C-4A97-97F7-6EC5572B122B}" presName="horz1" presStyleCnt="0"/>
      <dgm:spPr/>
    </dgm:pt>
    <dgm:pt modelId="{9F48C37D-9C3E-443A-8320-3B7F6FB3F3DF}" type="pres">
      <dgm:prSet presAssocID="{61B433EF-DC8C-4A97-97F7-6EC5572B122B}" presName="tx1" presStyleLbl="revTx" presStyleIdx="1" presStyleCnt="5"/>
      <dgm:spPr/>
    </dgm:pt>
    <dgm:pt modelId="{C4E26F46-ABCA-4F50-8B2E-AC2AA36BAFC0}" type="pres">
      <dgm:prSet presAssocID="{61B433EF-DC8C-4A97-97F7-6EC5572B122B}" presName="vert1" presStyleCnt="0"/>
      <dgm:spPr/>
    </dgm:pt>
    <dgm:pt modelId="{9DBEA692-E5BB-470B-BC3C-A4DF71B18153}" type="pres">
      <dgm:prSet presAssocID="{CA352375-E2A0-4147-8E8D-3454BDAF3E54}" presName="thickLine" presStyleLbl="alignNode1" presStyleIdx="2" presStyleCnt="5"/>
      <dgm:spPr/>
    </dgm:pt>
    <dgm:pt modelId="{05E55953-46D3-44E7-8041-43D227DCB22C}" type="pres">
      <dgm:prSet presAssocID="{CA352375-E2A0-4147-8E8D-3454BDAF3E54}" presName="horz1" presStyleCnt="0"/>
      <dgm:spPr/>
    </dgm:pt>
    <dgm:pt modelId="{4DFA2786-0CF4-438F-B5D5-8CBBAF865089}" type="pres">
      <dgm:prSet presAssocID="{CA352375-E2A0-4147-8E8D-3454BDAF3E54}" presName="tx1" presStyleLbl="revTx" presStyleIdx="2" presStyleCnt="5"/>
      <dgm:spPr/>
    </dgm:pt>
    <dgm:pt modelId="{3F170EB0-4A0C-4BBB-A581-373096D8B99D}" type="pres">
      <dgm:prSet presAssocID="{CA352375-E2A0-4147-8E8D-3454BDAF3E54}" presName="vert1" presStyleCnt="0"/>
      <dgm:spPr/>
    </dgm:pt>
    <dgm:pt modelId="{57FF1BF6-9EDF-4602-9D2E-CFF4848C7D14}" type="pres">
      <dgm:prSet presAssocID="{94BAEF4D-AE53-48BE-8347-CA6FEC2089A7}" presName="thickLine" presStyleLbl="alignNode1" presStyleIdx="3" presStyleCnt="5"/>
      <dgm:spPr/>
    </dgm:pt>
    <dgm:pt modelId="{8FEC137A-7A0F-4E56-9799-3AD400DEB327}" type="pres">
      <dgm:prSet presAssocID="{94BAEF4D-AE53-48BE-8347-CA6FEC2089A7}" presName="horz1" presStyleCnt="0"/>
      <dgm:spPr/>
    </dgm:pt>
    <dgm:pt modelId="{271A7943-18D8-45C6-A3E3-542A2510E845}" type="pres">
      <dgm:prSet presAssocID="{94BAEF4D-AE53-48BE-8347-CA6FEC2089A7}" presName="tx1" presStyleLbl="revTx" presStyleIdx="3" presStyleCnt="5"/>
      <dgm:spPr/>
    </dgm:pt>
    <dgm:pt modelId="{76EA8E8B-5E6E-4CC7-9277-5F334B02D65B}" type="pres">
      <dgm:prSet presAssocID="{94BAEF4D-AE53-48BE-8347-CA6FEC2089A7}" presName="vert1" presStyleCnt="0"/>
      <dgm:spPr/>
    </dgm:pt>
    <dgm:pt modelId="{9E4A0F8E-406B-47C1-B46F-8A925950AEDB}" type="pres">
      <dgm:prSet presAssocID="{A39368D9-0C0C-4B52-84F7-1FDEE6D290B4}" presName="thickLine" presStyleLbl="alignNode1" presStyleIdx="4" presStyleCnt="5"/>
      <dgm:spPr/>
    </dgm:pt>
    <dgm:pt modelId="{EFD52DD1-458D-465B-92E7-A56E5AEB4E3E}" type="pres">
      <dgm:prSet presAssocID="{A39368D9-0C0C-4B52-84F7-1FDEE6D290B4}" presName="horz1" presStyleCnt="0"/>
      <dgm:spPr/>
    </dgm:pt>
    <dgm:pt modelId="{9D510D37-3233-427F-A56C-0F8F754B8E44}" type="pres">
      <dgm:prSet presAssocID="{A39368D9-0C0C-4B52-84F7-1FDEE6D290B4}" presName="tx1" presStyleLbl="revTx" presStyleIdx="4" presStyleCnt="5"/>
      <dgm:spPr/>
    </dgm:pt>
    <dgm:pt modelId="{B8DA3756-1481-4CC5-AC2C-70D920798310}" type="pres">
      <dgm:prSet presAssocID="{A39368D9-0C0C-4B52-84F7-1FDEE6D290B4}" presName="vert1" presStyleCnt="0"/>
      <dgm:spPr/>
    </dgm:pt>
  </dgm:ptLst>
  <dgm:cxnLst>
    <dgm:cxn modelId="{40C9A714-04C2-4EF4-A954-3E2414565356}" type="presOf" srcId="{61B433EF-DC8C-4A97-97F7-6EC5572B122B}" destId="{9F48C37D-9C3E-443A-8320-3B7F6FB3F3DF}" srcOrd="0" destOrd="0" presId="urn:microsoft.com/office/officeart/2008/layout/LinedList"/>
    <dgm:cxn modelId="{4291136B-7371-4F10-AA59-3A3952DAC245}" srcId="{9FDBB489-355E-4766-8817-AA5CA3567866}" destId="{CA352375-E2A0-4147-8E8D-3454BDAF3E54}" srcOrd="2" destOrd="0" parTransId="{266CA445-B92E-4C41-ABFB-49102252A314}" sibTransId="{741A52EE-AA29-416E-BD87-C9DBC565130B}"/>
    <dgm:cxn modelId="{58870A91-4C55-484A-8DEC-9B3B8E44614A}" type="presOf" srcId="{8194D603-16A2-4275-8A7B-EA5AB68BA5FF}" destId="{7784FD2A-FF70-497C-A41B-3098F411E3DA}" srcOrd="0" destOrd="0" presId="urn:microsoft.com/office/officeart/2008/layout/LinedList"/>
    <dgm:cxn modelId="{41AD489F-C649-466D-9CD5-3EE976887F7B}" type="presOf" srcId="{A39368D9-0C0C-4B52-84F7-1FDEE6D290B4}" destId="{9D510D37-3233-427F-A56C-0F8F754B8E44}" srcOrd="0" destOrd="0" presId="urn:microsoft.com/office/officeart/2008/layout/LinedList"/>
    <dgm:cxn modelId="{AB1698A2-DE0E-48EF-A3B6-3F4CC91AEEC1}" type="presOf" srcId="{9FDBB489-355E-4766-8817-AA5CA3567866}" destId="{0F9EE436-A90A-4F20-8982-7A3B8D4665F4}" srcOrd="0" destOrd="0" presId="urn:microsoft.com/office/officeart/2008/layout/LinedList"/>
    <dgm:cxn modelId="{B4A836A4-E5EE-4C3A-BCEA-F8F572A4FF30}" srcId="{9FDBB489-355E-4766-8817-AA5CA3567866}" destId="{A39368D9-0C0C-4B52-84F7-1FDEE6D290B4}" srcOrd="4" destOrd="0" parTransId="{9B255976-5EAB-4323-B066-2AB56ACEBE02}" sibTransId="{14B2E906-C1D2-401C-A0A1-4048EA9BAA48}"/>
    <dgm:cxn modelId="{4E1C6DBA-ED54-47A2-9CD9-4908A931E02D}" type="presOf" srcId="{94BAEF4D-AE53-48BE-8347-CA6FEC2089A7}" destId="{271A7943-18D8-45C6-A3E3-542A2510E845}" srcOrd="0" destOrd="0" presId="urn:microsoft.com/office/officeart/2008/layout/LinedList"/>
    <dgm:cxn modelId="{F657EEBF-4E43-49E2-8E72-841EACA32E2A}" srcId="{9FDBB489-355E-4766-8817-AA5CA3567866}" destId="{94BAEF4D-AE53-48BE-8347-CA6FEC2089A7}" srcOrd="3" destOrd="0" parTransId="{FBC77632-4DCB-4BED-B610-5D5A730CF44D}" sibTransId="{1CB4BB21-A043-4D87-90CC-152A8D4F726B}"/>
    <dgm:cxn modelId="{56A6B3DE-5B89-40DF-B5BC-038037DBB113}" srcId="{9FDBB489-355E-4766-8817-AA5CA3567866}" destId="{61B433EF-DC8C-4A97-97F7-6EC5572B122B}" srcOrd="1" destOrd="0" parTransId="{F9B15A30-0658-4062-94AE-FD1B2F93012B}" sibTransId="{88823D35-9FFE-40BA-8F21-031ABC4165AE}"/>
    <dgm:cxn modelId="{D3B363ED-1F24-4D33-8B1B-1DA83DDE231C}" srcId="{9FDBB489-355E-4766-8817-AA5CA3567866}" destId="{8194D603-16A2-4275-8A7B-EA5AB68BA5FF}" srcOrd="0" destOrd="0" parTransId="{6CE6B43E-67F4-4587-9F71-507063DBBC49}" sibTransId="{E4A1FAFB-7C7A-48D3-907E-632A2A49AB39}"/>
    <dgm:cxn modelId="{03AEE6F5-142C-49F1-84BE-C11A79B29D3D}" type="presOf" srcId="{CA352375-E2A0-4147-8E8D-3454BDAF3E54}" destId="{4DFA2786-0CF4-438F-B5D5-8CBBAF865089}" srcOrd="0" destOrd="0" presId="urn:microsoft.com/office/officeart/2008/layout/LinedList"/>
    <dgm:cxn modelId="{92256459-B6DB-4B8A-BFB5-BFDE6A5129B8}" type="presParOf" srcId="{0F9EE436-A90A-4F20-8982-7A3B8D4665F4}" destId="{83FA26F9-9CB3-4292-8AC3-FAD98CC951C8}" srcOrd="0" destOrd="0" presId="urn:microsoft.com/office/officeart/2008/layout/LinedList"/>
    <dgm:cxn modelId="{2ED80E7D-2ADA-4A62-8679-0D4FD46C0AD3}" type="presParOf" srcId="{0F9EE436-A90A-4F20-8982-7A3B8D4665F4}" destId="{14DE42ED-F85D-4CF8-9C6B-69E58D28FE0F}" srcOrd="1" destOrd="0" presId="urn:microsoft.com/office/officeart/2008/layout/LinedList"/>
    <dgm:cxn modelId="{9E433691-F9A2-41AF-B00E-048E1DB75D22}" type="presParOf" srcId="{14DE42ED-F85D-4CF8-9C6B-69E58D28FE0F}" destId="{7784FD2A-FF70-497C-A41B-3098F411E3DA}" srcOrd="0" destOrd="0" presId="urn:microsoft.com/office/officeart/2008/layout/LinedList"/>
    <dgm:cxn modelId="{4F15E360-1BF3-4582-BFCA-0E421DA1ED9A}" type="presParOf" srcId="{14DE42ED-F85D-4CF8-9C6B-69E58D28FE0F}" destId="{D21DDE54-BF84-4F27-8AFE-906FE75E6C3D}" srcOrd="1" destOrd="0" presId="urn:microsoft.com/office/officeart/2008/layout/LinedList"/>
    <dgm:cxn modelId="{BA833E62-4FDD-4088-A8AA-BE724E8ACECE}" type="presParOf" srcId="{0F9EE436-A90A-4F20-8982-7A3B8D4665F4}" destId="{C4855BFE-2543-4E5B-A1AE-DF1FFADBBD2C}" srcOrd="2" destOrd="0" presId="urn:microsoft.com/office/officeart/2008/layout/LinedList"/>
    <dgm:cxn modelId="{9E0EDE0F-C9B3-4A2C-AE06-EC09012D9B85}" type="presParOf" srcId="{0F9EE436-A90A-4F20-8982-7A3B8D4665F4}" destId="{69C6794E-B790-4606-B6E0-A159D0A8649B}" srcOrd="3" destOrd="0" presId="urn:microsoft.com/office/officeart/2008/layout/LinedList"/>
    <dgm:cxn modelId="{A5AEB7DB-D312-427E-B3FC-DA856D646FB2}" type="presParOf" srcId="{69C6794E-B790-4606-B6E0-A159D0A8649B}" destId="{9F48C37D-9C3E-443A-8320-3B7F6FB3F3DF}" srcOrd="0" destOrd="0" presId="urn:microsoft.com/office/officeart/2008/layout/LinedList"/>
    <dgm:cxn modelId="{D80AB6DA-E2F2-41B8-9691-5C72FB20211D}" type="presParOf" srcId="{69C6794E-B790-4606-B6E0-A159D0A8649B}" destId="{C4E26F46-ABCA-4F50-8B2E-AC2AA36BAFC0}" srcOrd="1" destOrd="0" presId="urn:microsoft.com/office/officeart/2008/layout/LinedList"/>
    <dgm:cxn modelId="{AB7C5C95-0785-4C8A-90E1-42545E68DC6F}" type="presParOf" srcId="{0F9EE436-A90A-4F20-8982-7A3B8D4665F4}" destId="{9DBEA692-E5BB-470B-BC3C-A4DF71B18153}" srcOrd="4" destOrd="0" presId="urn:microsoft.com/office/officeart/2008/layout/LinedList"/>
    <dgm:cxn modelId="{F43FA219-027B-40E0-BD3C-1623FEA99D5C}" type="presParOf" srcId="{0F9EE436-A90A-4F20-8982-7A3B8D4665F4}" destId="{05E55953-46D3-44E7-8041-43D227DCB22C}" srcOrd="5" destOrd="0" presId="urn:microsoft.com/office/officeart/2008/layout/LinedList"/>
    <dgm:cxn modelId="{D848EFCB-8420-46AD-BEF5-5EB27A8B81C4}" type="presParOf" srcId="{05E55953-46D3-44E7-8041-43D227DCB22C}" destId="{4DFA2786-0CF4-438F-B5D5-8CBBAF865089}" srcOrd="0" destOrd="0" presId="urn:microsoft.com/office/officeart/2008/layout/LinedList"/>
    <dgm:cxn modelId="{5374D4D2-21DB-4CAF-9553-41D0337BAC21}" type="presParOf" srcId="{05E55953-46D3-44E7-8041-43D227DCB22C}" destId="{3F170EB0-4A0C-4BBB-A581-373096D8B99D}" srcOrd="1" destOrd="0" presId="urn:microsoft.com/office/officeart/2008/layout/LinedList"/>
    <dgm:cxn modelId="{05163BBA-B458-4C66-BBB4-C7D05F0C91F1}" type="presParOf" srcId="{0F9EE436-A90A-4F20-8982-7A3B8D4665F4}" destId="{57FF1BF6-9EDF-4602-9D2E-CFF4848C7D14}" srcOrd="6" destOrd="0" presId="urn:microsoft.com/office/officeart/2008/layout/LinedList"/>
    <dgm:cxn modelId="{000D9FC0-ECC6-406E-A797-A2F7A5F9BC69}" type="presParOf" srcId="{0F9EE436-A90A-4F20-8982-7A3B8D4665F4}" destId="{8FEC137A-7A0F-4E56-9799-3AD400DEB327}" srcOrd="7" destOrd="0" presId="urn:microsoft.com/office/officeart/2008/layout/LinedList"/>
    <dgm:cxn modelId="{9AC25790-67FB-4F92-8B68-7DE5297E302B}" type="presParOf" srcId="{8FEC137A-7A0F-4E56-9799-3AD400DEB327}" destId="{271A7943-18D8-45C6-A3E3-542A2510E845}" srcOrd="0" destOrd="0" presId="urn:microsoft.com/office/officeart/2008/layout/LinedList"/>
    <dgm:cxn modelId="{EB8F9766-B5CC-4E1B-A9DF-46DD3234AEFF}" type="presParOf" srcId="{8FEC137A-7A0F-4E56-9799-3AD400DEB327}" destId="{76EA8E8B-5E6E-4CC7-9277-5F334B02D65B}" srcOrd="1" destOrd="0" presId="urn:microsoft.com/office/officeart/2008/layout/LinedList"/>
    <dgm:cxn modelId="{AAFC088D-F0D0-46A5-AE65-754B45516898}" type="presParOf" srcId="{0F9EE436-A90A-4F20-8982-7A3B8D4665F4}" destId="{9E4A0F8E-406B-47C1-B46F-8A925950AEDB}" srcOrd="8" destOrd="0" presId="urn:microsoft.com/office/officeart/2008/layout/LinedList"/>
    <dgm:cxn modelId="{0F80CA85-CC43-46E4-8D9A-8039F4BBDEF9}" type="presParOf" srcId="{0F9EE436-A90A-4F20-8982-7A3B8D4665F4}" destId="{EFD52DD1-458D-465B-92E7-A56E5AEB4E3E}" srcOrd="9" destOrd="0" presId="urn:microsoft.com/office/officeart/2008/layout/LinedList"/>
    <dgm:cxn modelId="{81EB780E-AC05-4BE0-840F-034AF9B6AB9A}" type="presParOf" srcId="{EFD52DD1-458D-465B-92E7-A56E5AEB4E3E}" destId="{9D510D37-3233-427F-A56C-0F8F754B8E44}" srcOrd="0" destOrd="0" presId="urn:microsoft.com/office/officeart/2008/layout/LinedList"/>
    <dgm:cxn modelId="{67829B8A-6A6E-4769-B318-45C747A165C0}" type="presParOf" srcId="{EFD52DD1-458D-465B-92E7-A56E5AEB4E3E}" destId="{B8DA3756-1481-4CC5-AC2C-70D92079831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DBB489-355E-4766-8817-AA5CA3567866}"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194D603-16A2-4275-8A7B-EA5AB68BA5FF}">
      <dgm:prSet custT="1"/>
      <dgm:spPr/>
      <dgm:t>
        <a:bodyPr/>
        <a:lstStyle/>
        <a:p>
          <a:r>
            <a:rPr lang="en-US" sz="3200" i="0" dirty="0">
              <a:latin typeface="Arial" panose="020B0604020202020204" pitchFamily="34" charset="0"/>
              <a:cs typeface="Arial" panose="020B0604020202020204" pitchFamily="34" charset="0"/>
            </a:rPr>
            <a:t>New Approach to Leadership Development and CUPA-HR Content</a:t>
          </a:r>
        </a:p>
      </dgm:t>
    </dgm:pt>
    <dgm:pt modelId="{6CE6B43E-67F4-4587-9F71-507063DBBC49}" type="parTrans" cxnId="{D3B363ED-1F24-4D33-8B1B-1DA83DDE231C}">
      <dgm:prSet/>
      <dgm:spPr/>
      <dgm:t>
        <a:bodyPr/>
        <a:lstStyle/>
        <a:p>
          <a:endParaRPr lang="en-US"/>
        </a:p>
      </dgm:t>
    </dgm:pt>
    <dgm:pt modelId="{E4A1FAFB-7C7A-48D3-907E-632A2A49AB39}" type="sibTrans" cxnId="{D3B363ED-1F24-4D33-8B1B-1DA83DDE231C}">
      <dgm:prSet/>
      <dgm:spPr/>
      <dgm:t>
        <a:bodyPr/>
        <a:lstStyle/>
        <a:p>
          <a:endParaRPr lang="en-US"/>
        </a:p>
      </dgm:t>
    </dgm:pt>
    <dgm:pt modelId="{61B433EF-DC8C-4A97-97F7-6EC5572B122B}">
      <dgm:prSet custT="1"/>
      <dgm:spPr/>
      <dgm:t>
        <a:bodyPr/>
        <a:lstStyle/>
        <a:p>
          <a:r>
            <a:rPr lang="en-US" sz="3200" i="0" dirty="0">
              <a:latin typeface="Arial" panose="020B0604020202020204" pitchFamily="34" charset="0"/>
              <a:cs typeface="Arial" panose="020B0604020202020204" pitchFamily="34" charset="0"/>
            </a:rPr>
            <a:t>Annual and Spring Conferences</a:t>
          </a:r>
        </a:p>
      </dgm:t>
    </dgm:pt>
    <dgm:pt modelId="{F9B15A30-0658-4062-94AE-FD1B2F93012B}" type="parTrans" cxnId="{56A6B3DE-5B89-40DF-B5BC-038037DBB113}">
      <dgm:prSet/>
      <dgm:spPr/>
      <dgm:t>
        <a:bodyPr/>
        <a:lstStyle/>
        <a:p>
          <a:endParaRPr lang="en-US"/>
        </a:p>
      </dgm:t>
    </dgm:pt>
    <dgm:pt modelId="{88823D35-9FFE-40BA-8F21-031ABC4165AE}" type="sibTrans" cxnId="{56A6B3DE-5B89-40DF-B5BC-038037DBB113}">
      <dgm:prSet/>
      <dgm:spPr/>
      <dgm:t>
        <a:bodyPr/>
        <a:lstStyle/>
        <a:p>
          <a:endParaRPr lang="en-US"/>
        </a:p>
      </dgm:t>
    </dgm:pt>
    <dgm:pt modelId="{CA352375-E2A0-4147-8E8D-3454BDAF3E54}">
      <dgm:prSet custT="1"/>
      <dgm:spPr/>
      <dgm:t>
        <a:bodyPr/>
        <a:lstStyle/>
        <a:p>
          <a:r>
            <a:rPr lang="en-US" sz="3200" i="0" dirty="0">
              <a:latin typeface="Arial" panose="020B0604020202020204" pitchFamily="34" charset="0"/>
              <a:cs typeface="Arial" panose="020B0604020202020204" pitchFamily="34" charset="0"/>
            </a:rPr>
            <a:t>Webinars</a:t>
          </a:r>
        </a:p>
      </dgm:t>
    </dgm:pt>
    <dgm:pt modelId="{266CA445-B92E-4C41-ABFB-49102252A314}" type="parTrans" cxnId="{4291136B-7371-4F10-AA59-3A3952DAC245}">
      <dgm:prSet/>
      <dgm:spPr/>
      <dgm:t>
        <a:bodyPr/>
        <a:lstStyle/>
        <a:p>
          <a:endParaRPr lang="en-US"/>
        </a:p>
      </dgm:t>
    </dgm:pt>
    <dgm:pt modelId="{741A52EE-AA29-416E-BD87-C9DBC565130B}" type="sibTrans" cxnId="{4291136B-7371-4F10-AA59-3A3952DAC245}">
      <dgm:prSet/>
      <dgm:spPr/>
      <dgm:t>
        <a:bodyPr/>
        <a:lstStyle/>
        <a:p>
          <a:endParaRPr lang="en-US"/>
        </a:p>
      </dgm:t>
    </dgm:pt>
    <dgm:pt modelId="{94BAEF4D-AE53-48BE-8347-CA6FEC2089A7}">
      <dgm:prSet custT="1"/>
      <dgm:spPr/>
      <dgm:t>
        <a:bodyPr/>
        <a:lstStyle/>
        <a:p>
          <a:r>
            <a:rPr lang="en-US" sz="3200" i="0" dirty="0">
              <a:latin typeface="Arial" panose="020B0604020202020204" pitchFamily="34" charset="0"/>
              <a:cs typeface="Arial" panose="020B0604020202020204" pitchFamily="34" charset="0"/>
            </a:rPr>
            <a:t>CHRO Summits and CHRO Conversations</a:t>
          </a:r>
        </a:p>
      </dgm:t>
    </dgm:pt>
    <dgm:pt modelId="{FBC77632-4DCB-4BED-B610-5D5A730CF44D}" type="parTrans" cxnId="{F657EEBF-4E43-49E2-8E72-841EACA32E2A}">
      <dgm:prSet/>
      <dgm:spPr/>
      <dgm:t>
        <a:bodyPr/>
        <a:lstStyle/>
        <a:p>
          <a:endParaRPr lang="en-US"/>
        </a:p>
      </dgm:t>
    </dgm:pt>
    <dgm:pt modelId="{1CB4BB21-A043-4D87-90CC-152A8D4F726B}" type="sibTrans" cxnId="{F657EEBF-4E43-49E2-8E72-841EACA32E2A}">
      <dgm:prSet/>
      <dgm:spPr/>
      <dgm:t>
        <a:bodyPr/>
        <a:lstStyle/>
        <a:p>
          <a:endParaRPr lang="en-US"/>
        </a:p>
      </dgm:t>
    </dgm:pt>
    <dgm:pt modelId="{A39368D9-0C0C-4B52-84F7-1FDEE6D290B4}">
      <dgm:prSet custT="1"/>
      <dgm:spPr/>
      <dgm:t>
        <a:bodyPr/>
        <a:lstStyle/>
        <a:p>
          <a:r>
            <a:rPr lang="en-US" sz="3200" i="0" dirty="0">
              <a:latin typeface="Arial" panose="020B0604020202020204" pitchFamily="34" charset="0"/>
              <a:cs typeface="Arial" panose="020B0604020202020204" pitchFamily="34" charset="0"/>
            </a:rPr>
            <a:t>Chapter Programming</a:t>
          </a:r>
        </a:p>
      </dgm:t>
    </dgm:pt>
    <dgm:pt modelId="{9B255976-5EAB-4323-B066-2AB56ACEBE02}" type="parTrans" cxnId="{B4A836A4-E5EE-4C3A-BCEA-F8F572A4FF30}">
      <dgm:prSet/>
      <dgm:spPr/>
      <dgm:t>
        <a:bodyPr/>
        <a:lstStyle/>
        <a:p>
          <a:endParaRPr lang="en-US"/>
        </a:p>
      </dgm:t>
    </dgm:pt>
    <dgm:pt modelId="{14B2E906-C1D2-401C-A0A1-4048EA9BAA48}" type="sibTrans" cxnId="{B4A836A4-E5EE-4C3A-BCEA-F8F572A4FF30}">
      <dgm:prSet/>
      <dgm:spPr/>
      <dgm:t>
        <a:bodyPr/>
        <a:lstStyle/>
        <a:p>
          <a:endParaRPr lang="en-US"/>
        </a:p>
      </dgm:t>
    </dgm:pt>
    <dgm:pt modelId="{0F9EE436-A90A-4F20-8982-7A3B8D4665F4}" type="pres">
      <dgm:prSet presAssocID="{9FDBB489-355E-4766-8817-AA5CA3567866}" presName="vert0" presStyleCnt="0">
        <dgm:presLayoutVars>
          <dgm:dir/>
          <dgm:animOne val="branch"/>
          <dgm:animLvl val="lvl"/>
        </dgm:presLayoutVars>
      </dgm:prSet>
      <dgm:spPr/>
    </dgm:pt>
    <dgm:pt modelId="{83FA26F9-9CB3-4292-8AC3-FAD98CC951C8}" type="pres">
      <dgm:prSet presAssocID="{8194D603-16A2-4275-8A7B-EA5AB68BA5FF}" presName="thickLine" presStyleLbl="alignNode1" presStyleIdx="0" presStyleCnt="5"/>
      <dgm:spPr/>
    </dgm:pt>
    <dgm:pt modelId="{14DE42ED-F85D-4CF8-9C6B-69E58D28FE0F}" type="pres">
      <dgm:prSet presAssocID="{8194D603-16A2-4275-8A7B-EA5AB68BA5FF}" presName="horz1" presStyleCnt="0"/>
      <dgm:spPr/>
    </dgm:pt>
    <dgm:pt modelId="{7784FD2A-FF70-497C-A41B-3098F411E3DA}" type="pres">
      <dgm:prSet presAssocID="{8194D603-16A2-4275-8A7B-EA5AB68BA5FF}" presName="tx1" presStyleLbl="revTx" presStyleIdx="0" presStyleCnt="5"/>
      <dgm:spPr/>
    </dgm:pt>
    <dgm:pt modelId="{D21DDE54-BF84-4F27-8AFE-906FE75E6C3D}" type="pres">
      <dgm:prSet presAssocID="{8194D603-16A2-4275-8A7B-EA5AB68BA5FF}" presName="vert1" presStyleCnt="0"/>
      <dgm:spPr/>
    </dgm:pt>
    <dgm:pt modelId="{C4855BFE-2543-4E5B-A1AE-DF1FFADBBD2C}" type="pres">
      <dgm:prSet presAssocID="{61B433EF-DC8C-4A97-97F7-6EC5572B122B}" presName="thickLine" presStyleLbl="alignNode1" presStyleIdx="1" presStyleCnt="5"/>
      <dgm:spPr/>
    </dgm:pt>
    <dgm:pt modelId="{69C6794E-B790-4606-B6E0-A159D0A8649B}" type="pres">
      <dgm:prSet presAssocID="{61B433EF-DC8C-4A97-97F7-6EC5572B122B}" presName="horz1" presStyleCnt="0"/>
      <dgm:spPr/>
    </dgm:pt>
    <dgm:pt modelId="{9F48C37D-9C3E-443A-8320-3B7F6FB3F3DF}" type="pres">
      <dgm:prSet presAssocID="{61B433EF-DC8C-4A97-97F7-6EC5572B122B}" presName="tx1" presStyleLbl="revTx" presStyleIdx="1" presStyleCnt="5"/>
      <dgm:spPr/>
    </dgm:pt>
    <dgm:pt modelId="{C4E26F46-ABCA-4F50-8B2E-AC2AA36BAFC0}" type="pres">
      <dgm:prSet presAssocID="{61B433EF-DC8C-4A97-97F7-6EC5572B122B}" presName="vert1" presStyleCnt="0"/>
      <dgm:spPr/>
    </dgm:pt>
    <dgm:pt modelId="{9DBEA692-E5BB-470B-BC3C-A4DF71B18153}" type="pres">
      <dgm:prSet presAssocID="{CA352375-E2A0-4147-8E8D-3454BDAF3E54}" presName="thickLine" presStyleLbl="alignNode1" presStyleIdx="2" presStyleCnt="5"/>
      <dgm:spPr/>
    </dgm:pt>
    <dgm:pt modelId="{05E55953-46D3-44E7-8041-43D227DCB22C}" type="pres">
      <dgm:prSet presAssocID="{CA352375-E2A0-4147-8E8D-3454BDAF3E54}" presName="horz1" presStyleCnt="0"/>
      <dgm:spPr/>
    </dgm:pt>
    <dgm:pt modelId="{4DFA2786-0CF4-438F-B5D5-8CBBAF865089}" type="pres">
      <dgm:prSet presAssocID="{CA352375-E2A0-4147-8E8D-3454BDAF3E54}" presName="tx1" presStyleLbl="revTx" presStyleIdx="2" presStyleCnt="5"/>
      <dgm:spPr/>
    </dgm:pt>
    <dgm:pt modelId="{3F170EB0-4A0C-4BBB-A581-373096D8B99D}" type="pres">
      <dgm:prSet presAssocID="{CA352375-E2A0-4147-8E8D-3454BDAF3E54}" presName="vert1" presStyleCnt="0"/>
      <dgm:spPr/>
    </dgm:pt>
    <dgm:pt modelId="{57FF1BF6-9EDF-4602-9D2E-CFF4848C7D14}" type="pres">
      <dgm:prSet presAssocID="{94BAEF4D-AE53-48BE-8347-CA6FEC2089A7}" presName="thickLine" presStyleLbl="alignNode1" presStyleIdx="3" presStyleCnt="5"/>
      <dgm:spPr/>
    </dgm:pt>
    <dgm:pt modelId="{8FEC137A-7A0F-4E56-9799-3AD400DEB327}" type="pres">
      <dgm:prSet presAssocID="{94BAEF4D-AE53-48BE-8347-CA6FEC2089A7}" presName="horz1" presStyleCnt="0"/>
      <dgm:spPr/>
    </dgm:pt>
    <dgm:pt modelId="{271A7943-18D8-45C6-A3E3-542A2510E845}" type="pres">
      <dgm:prSet presAssocID="{94BAEF4D-AE53-48BE-8347-CA6FEC2089A7}" presName="tx1" presStyleLbl="revTx" presStyleIdx="3" presStyleCnt="5"/>
      <dgm:spPr/>
    </dgm:pt>
    <dgm:pt modelId="{76EA8E8B-5E6E-4CC7-9277-5F334B02D65B}" type="pres">
      <dgm:prSet presAssocID="{94BAEF4D-AE53-48BE-8347-CA6FEC2089A7}" presName="vert1" presStyleCnt="0"/>
      <dgm:spPr/>
    </dgm:pt>
    <dgm:pt modelId="{9E4A0F8E-406B-47C1-B46F-8A925950AEDB}" type="pres">
      <dgm:prSet presAssocID="{A39368D9-0C0C-4B52-84F7-1FDEE6D290B4}" presName="thickLine" presStyleLbl="alignNode1" presStyleIdx="4" presStyleCnt="5"/>
      <dgm:spPr/>
    </dgm:pt>
    <dgm:pt modelId="{EFD52DD1-458D-465B-92E7-A56E5AEB4E3E}" type="pres">
      <dgm:prSet presAssocID="{A39368D9-0C0C-4B52-84F7-1FDEE6D290B4}" presName="horz1" presStyleCnt="0"/>
      <dgm:spPr/>
    </dgm:pt>
    <dgm:pt modelId="{9D510D37-3233-427F-A56C-0F8F754B8E44}" type="pres">
      <dgm:prSet presAssocID="{A39368D9-0C0C-4B52-84F7-1FDEE6D290B4}" presName="tx1" presStyleLbl="revTx" presStyleIdx="4" presStyleCnt="5"/>
      <dgm:spPr/>
    </dgm:pt>
    <dgm:pt modelId="{B8DA3756-1481-4CC5-AC2C-70D920798310}" type="pres">
      <dgm:prSet presAssocID="{A39368D9-0C0C-4B52-84F7-1FDEE6D290B4}" presName="vert1" presStyleCnt="0"/>
      <dgm:spPr/>
    </dgm:pt>
  </dgm:ptLst>
  <dgm:cxnLst>
    <dgm:cxn modelId="{40C9A714-04C2-4EF4-A954-3E2414565356}" type="presOf" srcId="{61B433EF-DC8C-4A97-97F7-6EC5572B122B}" destId="{9F48C37D-9C3E-443A-8320-3B7F6FB3F3DF}" srcOrd="0" destOrd="0" presId="urn:microsoft.com/office/officeart/2008/layout/LinedList"/>
    <dgm:cxn modelId="{4291136B-7371-4F10-AA59-3A3952DAC245}" srcId="{9FDBB489-355E-4766-8817-AA5CA3567866}" destId="{CA352375-E2A0-4147-8E8D-3454BDAF3E54}" srcOrd="2" destOrd="0" parTransId="{266CA445-B92E-4C41-ABFB-49102252A314}" sibTransId="{741A52EE-AA29-416E-BD87-C9DBC565130B}"/>
    <dgm:cxn modelId="{58870A91-4C55-484A-8DEC-9B3B8E44614A}" type="presOf" srcId="{8194D603-16A2-4275-8A7B-EA5AB68BA5FF}" destId="{7784FD2A-FF70-497C-A41B-3098F411E3DA}" srcOrd="0" destOrd="0" presId="urn:microsoft.com/office/officeart/2008/layout/LinedList"/>
    <dgm:cxn modelId="{41AD489F-C649-466D-9CD5-3EE976887F7B}" type="presOf" srcId="{A39368D9-0C0C-4B52-84F7-1FDEE6D290B4}" destId="{9D510D37-3233-427F-A56C-0F8F754B8E44}" srcOrd="0" destOrd="0" presId="urn:microsoft.com/office/officeart/2008/layout/LinedList"/>
    <dgm:cxn modelId="{AB1698A2-DE0E-48EF-A3B6-3F4CC91AEEC1}" type="presOf" srcId="{9FDBB489-355E-4766-8817-AA5CA3567866}" destId="{0F9EE436-A90A-4F20-8982-7A3B8D4665F4}" srcOrd="0" destOrd="0" presId="urn:microsoft.com/office/officeart/2008/layout/LinedList"/>
    <dgm:cxn modelId="{B4A836A4-E5EE-4C3A-BCEA-F8F572A4FF30}" srcId="{9FDBB489-355E-4766-8817-AA5CA3567866}" destId="{A39368D9-0C0C-4B52-84F7-1FDEE6D290B4}" srcOrd="4" destOrd="0" parTransId="{9B255976-5EAB-4323-B066-2AB56ACEBE02}" sibTransId="{14B2E906-C1D2-401C-A0A1-4048EA9BAA48}"/>
    <dgm:cxn modelId="{4E1C6DBA-ED54-47A2-9CD9-4908A931E02D}" type="presOf" srcId="{94BAEF4D-AE53-48BE-8347-CA6FEC2089A7}" destId="{271A7943-18D8-45C6-A3E3-542A2510E845}" srcOrd="0" destOrd="0" presId="urn:microsoft.com/office/officeart/2008/layout/LinedList"/>
    <dgm:cxn modelId="{F657EEBF-4E43-49E2-8E72-841EACA32E2A}" srcId="{9FDBB489-355E-4766-8817-AA5CA3567866}" destId="{94BAEF4D-AE53-48BE-8347-CA6FEC2089A7}" srcOrd="3" destOrd="0" parTransId="{FBC77632-4DCB-4BED-B610-5D5A730CF44D}" sibTransId="{1CB4BB21-A043-4D87-90CC-152A8D4F726B}"/>
    <dgm:cxn modelId="{56A6B3DE-5B89-40DF-B5BC-038037DBB113}" srcId="{9FDBB489-355E-4766-8817-AA5CA3567866}" destId="{61B433EF-DC8C-4A97-97F7-6EC5572B122B}" srcOrd="1" destOrd="0" parTransId="{F9B15A30-0658-4062-94AE-FD1B2F93012B}" sibTransId="{88823D35-9FFE-40BA-8F21-031ABC4165AE}"/>
    <dgm:cxn modelId="{D3B363ED-1F24-4D33-8B1B-1DA83DDE231C}" srcId="{9FDBB489-355E-4766-8817-AA5CA3567866}" destId="{8194D603-16A2-4275-8A7B-EA5AB68BA5FF}" srcOrd="0" destOrd="0" parTransId="{6CE6B43E-67F4-4587-9F71-507063DBBC49}" sibTransId="{E4A1FAFB-7C7A-48D3-907E-632A2A49AB39}"/>
    <dgm:cxn modelId="{03AEE6F5-142C-49F1-84BE-C11A79B29D3D}" type="presOf" srcId="{CA352375-E2A0-4147-8E8D-3454BDAF3E54}" destId="{4DFA2786-0CF4-438F-B5D5-8CBBAF865089}" srcOrd="0" destOrd="0" presId="urn:microsoft.com/office/officeart/2008/layout/LinedList"/>
    <dgm:cxn modelId="{92256459-B6DB-4B8A-BFB5-BFDE6A5129B8}" type="presParOf" srcId="{0F9EE436-A90A-4F20-8982-7A3B8D4665F4}" destId="{83FA26F9-9CB3-4292-8AC3-FAD98CC951C8}" srcOrd="0" destOrd="0" presId="urn:microsoft.com/office/officeart/2008/layout/LinedList"/>
    <dgm:cxn modelId="{2ED80E7D-2ADA-4A62-8679-0D4FD46C0AD3}" type="presParOf" srcId="{0F9EE436-A90A-4F20-8982-7A3B8D4665F4}" destId="{14DE42ED-F85D-4CF8-9C6B-69E58D28FE0F}" srcOrd="1" destOrd="0" presId="urn:microsoft.com/office/officeart/2008/layout/LinedList"/>
    <dgm:cxn modelId="{9E433691-F9A2-41AF-B00E-048E1DB75D22}" type="presParOf" srcId="{14DE42ED-F85D-4CF8-9C6B-69E58D28FE0F}" destId="{7784FD2A-FF70-497C-A41B-3098F411E3DA}" srcOrd="0" destOrd="0" presId="urn:microsoft.com/office/officeart/2008/layout/LinedList"/>
    <dgm:cxn modelId="{4F15E360-1BF3-4582-BFCA-0E421DA1ED9A}" type="presParOf" srcId="{14DE42ED-F85D-4CF8-9C6B-69E58D28FE0F}" destId="{D21DDE54-BF84-4F27-8AFE-906FE75E6C3D}" srcOrd="1" destOrd="0" presId="urn:microsoft.com/office/officeart/2008/layout/LinedList"/>
    <dgm:cxn modelId="{BA833E62-4FDD-4088-A8AA-BE724E8ACECE}" type="presParOf" srcId="{0F9EE436-A90A-4F20-8982-7A3B8D4665F4}" destId="{C4855BFE-2543-4E5B-A1AE-DF1FFADBBD2C}" srcOrd="2" destOrd="0" presId="urn:microsoft.com/office/officeart/2008/layout/LinedList"/>
    <dgm:cxn modelId="{9E0EDE0F-C9B3-4A2C-AE06-EC09012D9B85}" type="presParOf" srcId="{0F9EE436-A90A-4F20-8982-7A3B8D4665F4}" destId="{69C6794E-B790-4606-B6E0-A159D0A8649B}" srcOrd="3" destOrd="0" presId="urn:microsoft.com/office/officeart/2008/layout/LinedList"/>
    <dgm:cxn modelId="{A5AEB7DB-D312-427E-B3FC-DA856D646FB2}" type="presParOf" srcId="{69C6794E-B790-4606-B6E0-A159D0A8649B}" destId="{9F48C37D-9C3E-443A-8320-3B7F6FB3F3DF}" srcOrd="0" destOrd="0" presId="urn:microsoft.com/office/officeart/2008/layout/LinedList"/>
    <dgm:cxn modelId="{D80AB6DA-E2F2-41B8-9691-5C72FB20211D}" type="presParOf" srcId="{69C6794E-B790-4606-B6E0-A159D0A8649B}" destId="{C4E26F46-ABCA-4F50-8B2E-AC2AA36BAFC0}" srcOrd="1" destOrd="0" presId="urn:microsoft.com/office/officeart/2008/layout/LinedList"/>
    <dgm:cxn modelId="{AB7C5C95-0785-4C8A-90E1-42545E68DC6F}" type="presParOf" srcId="{0F9EE436-A90A-4F20-8982-7A3B8D4665F4}" destId="{9DBEA692-E5BB-470B-BC3C-A4DF71B18153}" srcOrd="4" destOrd="0" presId="urn:microsoft.com/office/officeart/2008/layout/LinedList"/>
    <dgm:cxn modelId="{F43FA219-027B-40E0-BD3C-1623FEA99D5C}" type="presParOf" srcId="{0F9EE436-A90A-4F20-8982-7A3B8D4665F4}" destId="{05E55953-46D3-44E7-8041-43D227DCB22C}" srcOrd="5" destOrd="0" presId="urn:microsoft.com/office/officeart/2008/layout/LinedList"/>
    <dgm:cxn modelId="{D848EFCB-8420-46AD-BEF5-5EB27A8B81C4}" type="presParOf" srcId="{05E55953-46D3-44E7-8041-43D227DCB22C}" destId="{4DFA2786-0CF4-438F-B5D5-8CBBAF865089}" srcOrd="0" destOrd="0" presId="urn:microsoft.com/office/officeart/2008/layout/LinedList"/>
    <dgm:cxn modelId="{5374D4D2-21DB-4CAF-9553-41D0337BAC21}" type="presParOf" srcId="{05E55953-46D3-44E7-8041-43D227DCB22C}" destId="{3F170EB0-4A0C-4BBB-A581-373096D8B99D}" srcOrd="1" destOrd="0" presId="urn:microsoft.com/office/officeart/2008/layout/LinedList"/>
    <dgm:cxn modelId="{05163BBA-B458-4C66-BBB4-C7D05F0C91F1}" type="presParOf" srcId="{0F9EE436-A90A-4F20-8982-7A3B8D4665F4}" destId="{57FF1BF6-9EDF-4602-9D2E-CFF4848C7D14}" srcOrd="6" destOrd="0" presId="urn:microsoft.com/office/officeart/2008/layout/LinedList"/>
    <dgm:cxn modelId="{000D9FC0-ECC6-406E-A797-A2F7A5F9BC69}" type="presParOf" srcId="{0F9EE436-A90A-4F20-8982-7A3B8D4665F4}" destId="{8FEC137A-7A0F-4E56-9799-3AD400DEB327}" srcOrd="7" destOrd="0" presId="urn:microsoft.com/office/officeart/2008/layout/LinedList"/>
    <dgm:cxn modelId="{9AC25790-67FB-4F92-8B68-7DE5297E302B}" type="presParOf" srcId="{8FEC137A-7A0F-4E56-9799-3AD400DEB327}" destId="{271A7943-18D8-45C6-A3E3-542A2510E845}" srcOrd="0" destOrd="0" presId="urn:microsoft.com/office/officeart/2008/layout/LinedList"/>
    <dgm:cxn modelId="{EB8F9766-B5CC-4E1B-A9DF-46DD3234AEFF}" type="presParOf" srcId="{8FEC137A-7A0F-4E56-9799-3AD400DEB327}" destId="{76EA8E8B-5E6E-4CC7-9277-5F334B02D65B}" srcOrd="1" destOrd="0" presId="urn:microsoft.com/office/officeart/2008/layout/LinedList"/>
    <dgm:cxn modelId="{AAFC088D-F0D0-46A5-AE65-754B45516898}" type="presParOf" srcId="{0F9EE436-A90A-4F20-8982-7A3B8D4665F4}" destId="{9E4A0F8E-406B-47C1-B46F-8A925950AEDB}" srcOrd="8" destOrd="0" presId="urn:microsoft.com/office/officeart/2008/layout/LinedList"/>
    <dgm:cxn modelId="{0F80CA85-CC43-46E4-8D9A-8039F4BBDEF9}" type="presParOf" srcId="{0F9EE436-A90A-4F20-8982-7A3B8D4665F4}" destId="{EFD52DD1-458D-465B-92E7-A56E5AEB4E3E}" srcOrd="9" destOrd="0" presId="urn:microsoft.com/office/officeart/2008/layout/LinedList"/>
    <dgm:cxn modelId="{81EB780E-AC05-4BE0-840F-034AF9B6AB9A}" type="presParOf" srcId="{EFD52DD1-458D-465B-92E7-A56E5AEB4E3E}" destId="{9D510D37-3233-427F-A56C-0F8F754B8E44}" srcOrd="0" destOrd="0" presId="urn:microsoft.com/office/officeart/2008/layout/LinedList"/>
    <dgm:cxn modelId="{67829B8A-6A6E-4769-B318-45C747A165C0}" type="presParOf" srcId="{EFD52DD1-458D-465B-92E7-A56E5AEB4E3E}" destId="{B8DA3756-1481-4CC5-AC2C-70D92079831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E300F1-C182-4A6E-9942-BA7419DA37E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992ACAF-9F69-48DB-B1B6-D28AAB9429DF}">
      <dgm:prSet custT="1"/>
      <dgm:spPr/>
      <dgm:t>
        <a:bodyPr/>
        <a:lstStyle/>
        <a:p>
          <a:r>
            <a:rPr lang="en-US" sz="3200" dirty="0">
              <a:latin typeface="Arial" panose="020B0604020202020204" pitchFamily="34" charset="0"/>
              <a:cs typeface="Arial" panose="020B0604020202020204" pitchFamily="34" charset="0"/>
            </a:rPr>
            <a:t>Signature Surveys</a:t>
          </a:r>
        </a:p>
      </dgm:t>
    </dgm:pt>
    <dgm:pt modelId="{7D0CC846-6B06-474E-85CC-9D13F2DB43D7}" type="parTrans" cxnId="{3DA5A48B-ADE3-4639-977C-E1BAA0098388}">
      <dgm:prSet/>
      <dgm:spPr/>
      <dgm:t>
        <a:bodyPr/>
        <a:lstStyle/>
        <a:p>
          <a:endParaRPr lang="en-US"/>
        </a:p>
      </dgm:t>
    </dgm:pt>
    <dgm:pt modelId="{8E90B963-99E0-4ECD-A299-FC5434A0679E}" type="sibTrans" cxnId="{3DA5A48B-ADE3-4639-977C-E1BAA0098388}">
      <dgm:prSet/>
      <dgm:spPr/>
      <dgm:t>
        <a:bodyPr/>
        <a:lstStyle/>
        <a:p>
          <a:endParaRPr lang="en-US"/>
        </a:p>
      </dgm:t>
    </dgm:pt>
    <dgm:pt modelId="{07DBF2D3-EB32-4176-A7D4-5A3C03447446}">
      <dgm:prSet custT="1"/>
      <dgm:spPr/>
      <dgm:t>
        <a:bodyPr/>
        <a:lstStyle/>
        <a:p>
          <a:r>
            <a:rPr lang="en-US" sz="3200">
              <a:latin typeface="Arial" panose="020B0604020202020204" pitchFamily="34" charset="0"/>
              <a:cs typeface="Arial" panose="020B0604020202020204" pitchFamily="34" charset="0"/>
            </a:rPr>
            <a:t>Powerful DataOnDemand Tools</a:t>
          </a:r>
          <a:endParaRPr lang="en-US" sz="3200" dirty="0">
            <a:latin typeface="Arial" panose="020B0604020202020204" pitchFamily="34" charset="0"/>
            <a:cs typeface="Arial" panose="020B0604020202020204" pitchFamily="34" charset="0"/>
          </a:endParaRPr>
        </a:p>
      </dgm:t>
    </dgm:pt>
    <dgm:pt modelId="{2C292602-D871-4275-8CC0-41EBAC9DBA0C}" type="parTrans" cxnId="{BCE96A68-FFD1-439C-99C9-406333A1A8A0}">
      <dgm:prSet/>
      <dgm:spPr/>
      <dgm:t>
        <a:bodyPr/>
        <a:lstStyle/>
        <a:p>
          <a:endParaRPr lang="en-US"/>
        </a:p>
      </dgm:t>
    </dgm:pt>
    <dgm:pt modelId="{D3B0FE78-F127-4578-85F5-8A85C447DB1E}" type="sibTrans" cxnId="{BCE96A68-FFD1-439C-99C9-406333A1A8A0}">
      <dgm:prSet/>
      <dgm:spPr/>
      <dgm:t>
        <a:bodyPr/>
        <a:lstStyle/>
        <a:p>
          <a:endParaRPr lang="en-US"/>
        </a:p>
      </dgm:t>
    </dgm:pt>
    <dgm:pt modelId="{C8F06074-D409-432F-8C1D-A2265C45138C}">
      <dgm:prSet custT="1"/>
      <dgm:spPr/>
      <dgm:t>
        <a:bodyPr/>
        <a:lstStyle/>
        <a:p>
          <a:r>
            <a:rPr lang="en-US" sz="3200" dirty="0">
              <a:latin typeface="Arial" panose="020B0604020202020204" pitchFamily="34" charset="0"/>
              <a:cs typeface="Arial" panose="020B0604020202020204" pitchFamily="34" charset="0"/>
            </a:rPr>
            <a:t>New Benefits Employee Experience and Structure (BEES) Survey </a:t>
          </a:r>
        </a:p>
      </dgm:t>
    </dgm:pt>
    <dgm:pt modelId="{11D4C5FB-4E1E-47B3-AB4A-41B7EC61E6D5}" type="parTrans" cxnId="{9454490D-7AE8-431D-8711-0C8E8E33383E}">
      <dgm:prSet/>
      <dgm:spPr/>
      <dgm:t>
        <a:bodyPr/>
        <a:lstStyle/>
        <a:p>
          <a:endParaRPr lang="en-US"/>
        </a:p>
      </dgm:t>
    </dgm:pt>
    <dgm:pt modelId="{F248FE28-7D2F-4592-AE6E-D6E2F9D6C1BA}" type="sibTrans" cxnId="{9454490D-7AE8-431D-8711-0C8E8E33383E}">
      <dgm:prSet/>
      <dgm:spPr/>
      <dgm:t>
        <a:bodyPr/>
        <a:lstStyle/>
        <a:p>
          <a:endParaRPr lang="en-US"/>
        </a:p>
      </dgm:t>
    </dgm:pt>
    <dgm:pt modelId="{2EAE1718-1520-4516-9FF9-440BFBA2645F}">
      <dgm:prSet custT="1"/>
      <dgm:spPr/>
      <dgm:t>
        <a:bodyPr/>
        <a:lstStyle/>
        <a:p>
          <a:r>
            <a:rPr lang="en-US" sz="3200" dirty="0">
              <a:latin typeface="Arial" panose="020B0604020202020204" pitchFamily="34" charset="0"/>
              <a:cs typeface="Arial" panose="020B0604020202020204" pitchFamily="34" charset="0"/>
            </a:rPr>
            <a:t>Updated and Reimagined Employee Retention Survey</a:t>
          </a:r>
        </a:p>
      </dgm:t>
    </dgm:pt>
    <dgm:pt modelId="{37C5DEA9-FFF5-449F-8474-EE2D913EA081}" type="parTrans" cxnId="{E113698E-C1D9-4250-B86C-4522C0FBE491}">
      <dgm:prSet/>
      <dgm:spPr/>
      <dgm:t>
        <a:bodyPr/>
        <a:lstStyle/>
        <a:p>
          <a:endParaRPr lang="en-US"/>
        </a:p>
      </dgm:t>
    </dgm:pt>
    <dgm:pt modelId="{F6138B72-4F03-43CA-9B41-9900404AC702}" type="sibTrans" cxnId="{E113698E-C1D9-4250-B86C-4522C0FBE491}">
      <dgm:prSet/>
      <dgm:spPr/>
      <dgm:t>
        <a:bodyPr/>
        <a:lstStyle/>
        <a:p>
          <a:endParaRPr lang="en-US"/>
        </a:p>
      </dgm:t>
    </dgm:pt>
    <dgm:pt modelId="{E0C90B34-C605-4216-B47A-EF5AAFF39418}">
      <dgm:prSet custT="1"/>
      <dgm:spPr/>
      <dgm:t>
        <a:bodyPr/>
        <a:lstStyle/>
        <a:p>
          <a:r>
            <a:rPr lang="en-US" sz="3200" dirty="0">
              <a:latin typeface="Arial" panose="020B0604020202020204" pitchFamily="34" charset="0"/>
              <a:cs typeface="Arial" panose="020B0604020202020204" pitchFamily="34" charset="0"/>
            </a:rPr>
            <a:t>Annual Workforce Data</a:t>
          </a:r>
        </a:p>
      </dgm:t>
    </dgm:pt>
    <dgm:pt modelId="{3CB9D94F-7A98-4A6C-9D03-86406A7F48A8}" type="parTrans" cxnId="{7A0B78A4-9860-4D71-9E29-4A307F632495}">
      <dgm:prSet/>
      <dgm:spPr/>
      <dgm:t>
        <a:bodyPr/>
        <a:lstStyle/>
        <a:p>
          <a:endParaRPr lang="en-US"/>
        </a:p>
      </dgm:t>
    </dgm:pt>
    <dgm:pt modelId="{BEC1C6FC-0B9B-428C-B176-567AA06B4E1A}" type="sibTrans" cxnId="{7A0B78A4-9860-4D71-9E29-4A307F632495}">
      <dgm:prSet/>
      <dgm:spPr/>
      <dgm:t>
        <a:bodyPr/>
        <a:lstStyle/>
        <a:p>
          <a:endParaRPr lang="en-US"/>
        </a:p>
      </dgm:t>
    </dgm:pt>
    <dgm:pt modelId="{C1E78D13-8359-49BC-88EF-04C9F26E74D9}" type="pres">
      <dgm:prSet presAssocID="{55E300F1-C182-4A6E-9942-BA7419DA37EF}" presName="linear" presStyleCnt="0">
        <dgm:presLayoutVars>
          <dgm:animLvl val="lvl"/>
          <dgm:resizeHandles val="exact"/>
        </dgm:presLayoutVars>
      </dgm:prSet>
      <dgm:spPr/>
    </dgm:pt>
    <dgm:pt modelId="{50C5F5B6-5CCF-4559-A2BC-8308EF44442A}" type="pres">
      <dgm:prSet presAssocID="{E992ACAF-9F69-48DB-B1B6-D28AAB9429DF}" presName="parentText" presStyleLbl="node1" presStyleIdx="0" presStyleCnt="5">
        <dgm:presLayoutVars>
          <dgm:chMax val="0"/>
          <dgm:bulletEnabled val="1"/>
        </dgm:presLayoutVars>
      </dgm:prSet>
      <dgm:spPr/>
    </dgm:pt>
    <dgm:pt modelId="{BA78F96D-C7E1-4121-9EA1-186CA2E2F15E}" type="pres">
      <dgm:prSet presAssocID="{8E90B963-99E0-4ECD-A299-FC5434A0679E}" presName="spacer" presStyleCnt="0"/>
      <dgm:spPr/>
    </dgm:pt>
    <dgm:pt modelId="{602188BD-A4AA-4A7C-8F3D-E72F0E19BC3B}" type="pres">
      <dgm:prSet presAssocID="{07DBF2D3-EB32-4176-A7D4-5A3C03447446}" presName="parentText" presStyleLbl="node1" presStyleIdx="1" presStyleCnt="5">
        <dgm:presLayoutVars>
          <dgm:chMax val="0"/>
          <dgm:bulletEnabled val="1"/>
        </dgm:presLayoutVars>
      </dgm:prSet>
      <dgm:spPr/>
    </dgm:pt>
    <dgm:pt modelId="{0CD1728B-5D75-45EC-9139-51F490A3792B}" type="pres">
      <dgm:prSet presAssocID="{D3B0FE78-F127-4578-85F5-8A85C447DB1E}" presName="spacer" presStyleCnt="0"/>
      <dgm:spPr/>
    </dgm:pt>
    <dgm:pt modelId="{004DF66D-9A3A-4A82-B722-2BFF7BB892EE}" type="pres">
      <dgm:prSet presAssocID="{C8F06074-D409-432F-8C1D-A2265C45138C}" presName="parentText" presStyleLbl="node1" presStyleIdx="2" presStyleCnt="5">
        <dgm:presLayoutVars>
          <dgm:chMax val="0"/>
          <dgm:bulletEnabled val="1"/>
        </dgm:presLayoutVars>
      </dgm:prSet>
      <dgm:spPr/>
    </dgm:pt>
    <dgm:pt modelId="{318C987E-E15E-4612-86D3-AC3A707966F4}" type="pres">
      <dgm:prSet presAssocID="{F248FE28-7D2F-4592-AE6E-D6E2F9D6C1BA}" presName="spacer" presStyleCnt="0"/>
      <dgm:spPr/>
    </dgm:pt>
    <dgm:pt modelId="{205BC76E-1CD2-4A91-98A6-05B42EC99DFC}" type="pres">
      <dgm:prSet presAssocID="{2EAE1718-1520-4516-9FF9-440BFBA2645F}" presName="parentText" presStyleLbl="node1" presStyleIdx="3" presStyleCnt="5">
        <dgm:presLayoutVars>
          <dgm:chMax val="0"/>
          <dgm:bulletEnabled val="1"/>
        </dgm:presLayoutVars>
      </dgm:prSet>
      <dgm:spPr/>
    </dgm:pt>
    <dgm:pt modelId="{079B6AC4-C0BF-4D47-B053-CD2656BA9A23}" type="pres">
      <dgm:prSet presAssocID="{F6138B72-4F03-43CA-9B41-9900404AC702}" presName="spacer" presStyleCnt="0"/>
      <dgm:spPr/>
    </dgm:pt>
    <dgm:pt modelId="{8A6E0D54-A062-48F2-8A8E-972524698DD7}" type="pres">
      <dgm:prSet presAssocID="{E0C90B34-C605-4216-B47A-EF5AAFF39418}" presName="parentText" presStyleLbl="node1" presStyleIdx="4" presStyleCnt="5">
        <dgm:presLayoutVars>
          <dgm:chMax val="0"/>
          <dgm:bulletEnabled val="1"/>
        </dgm:presLayoutVars>
      </dgm:prSet>
      <dgm:spPr/>
    </dgm:pt>
  </dgm:ptLst>
  <dgm:cxnLst>
    <dgm:cxn modelId="{9454490D-7AE8-431D-8711-0C8E8E33383E}" srcId="{55E300F1-C182-4A6E-9942-BA7419DA37EF}" destId="{C8F06074-D409-432F-8C1D-A2265C45138C}" srcOrd="2" destOrd="0" parTransId="{11D4C5FB-4E1E-47B3-AB4A-41B7EC61E6D5}" sibTransId="{F248FE28-7D2F-4592-AE6E-D6E2F9D6C1BA}"/>
    <dgm:cxn modelId="{540ED21B-66A4-4BE0-99C7-B46F75FE6F1B}" type="presOf" srcId="{C8F06074-D409-432F-8C1D-A2265C45138C}" destId="{004DF66D-9A3A-4A82-B722-2BFF7BB892EE}" srcOrd="0" destOrd="0" presId="urn:microsoft.com/office/officeart/2005/8/layout/vList2"/>
    <dgm:cxn modelId="{BCE96A68-FFD1-439C-99C9-406333A1A8A0}" srcId="{55E300F1-C182-4A6E-9942-BA7419DA37EF}" destId="{07DBF2D3-EB32-4176-A7D4-5A3C03447446}" srcOrd="1" destOrd="0" parTransId="{2C292602-D871-4275-8CC0-41EBAC9DBA0C}" sibTransId="{D3B0FE78-F127-4578-85F5-8A85C447DB1E}"/>
    <dgm:cxn modelId="{94DF7B53-3A0E-475E-B6F1-6812C0942C2E}" type="presOf" srcId="{07DBF2D3-EB32-4176-A7D4-5A3C03447446}" destId="{602188BD-A4AA-4A7C-8F3D-E72F0E19BC3B}" srcOrd="0" destOrd="0" presId="urn:microsoft.com/office/officeart/2005/8/layout/vList2"/>
    <dgm:cxn modelId="{C3196086-1EBC-43DF-9A81-80687BF87FDD}" type="presOf" srcId="{55E300F1-C182-4A6E-9942-BA7419DA37EF}" destId="{C1E78D13-8359-49BC-88EF-04C9F26E74D9}" srcOrd="0" destOrd="0" presId="urn:microsoft.com/office/officeart/2005/8/layout/vList2"/>
    <dgm:cxn modelId="{3DA5A48B-ADE3-4639-977C-E1BAA0098388}" srcId="{55E300F1-C182-4A6E-9942-BA7419DA37EF}" destId="{E992ACAF-9F69-48DB-B1B6-D28AAB9429DF}" srcOrd="0" destOrd="0" parTransId="{7D0CC846-6B06-474E-85CC-9D13F2DB43D7}" sibTransId="{8E90B963-99E0-4ECD-A299-FC5434A0679E}"/>
    <dgm:cxn modelId="{E113698E-C1D9-4250-B86C-4522C0FBE491}" srcId="{55E300F1-C182-4A6E-9942-BA7419DA37EF}" destId="{2EAE1718-1520-4516-9FF9-440BFBA2645F}" srcOrd="3" destOrd="0" parTransId="{37C5DEA9-FFF5-449F-8474-EE2D913EA081}" sibTransId="{F6138B72-4F03-43CA-9B41-9900404AC702}"/>
    <dgm:cxn modelId="{7A0B78A4-9860-4D71-9E29-4A307F632495}" srcId="{55E300F1-C182-4A6E-9942-BA7419DA37EF}" destId="{E0C90B34-C605-4216-B47A-EF5AAFF39418}" srcOrd="4" destOrd="0" parTransId="{3CB9D94F-7A98-4A6C-9D03-86406A7F48A8}" sibTransId="{BEC1C6FC-0B9B-428C-B176-567AA06B4E1A}"/>
    <dgm:cxn modelId="{84020FAE-9C00-4B43-888B-35ED29F13988}" type="presOf" srcId="{E992ACAF-9F69-48DB-B1B6-D28AAB9429DF}" destId="{50C5F5B6-5CCF-4559-A2BC-8308EF44442A}" srcOrd="0" destOrd="0" presId="urn:microsoft.com/office/officeart/2005/8/layout/vList2"/>
    <dgm:cxn modelId="{98D0E4D0-AA94-4CCD-AD9D-9EA24FEA59A9}" type="presOf" srcId="{2EAE1718-1520-4516-9FF9-440BFBA2645F}" destId="{205BC76E-1CD2-4A91-98A6-05B42EC99DFC}" srcOrd="0" destOrd="0" presId="urn:microsoft.com/office/officeart/2005/8/layout/vList2"/>
    <dgm:cxn modelId="{CA8CFBD0-9A83-420D-A208-89EC6ADE765D}" type="presOf" srcId="{E0C90B34-C605-4216-B47A-EF5AAFF39418}" destId="{8A6E0D54-A062-48F2-8A8E-972524698DD7}" srcOrd="0" destOrd="0" presId="urn:microsoft.com/office/officeart/2005/8/layout/vList2"/>
    <dgm:cxn modelId="{71DFB28D-5110-40D9-B7E2-9CA77251D425}" type="presParOf" srcId="{C1E78D13-8359-49BC-88EF-04C9F26E74D9}" destId="{50C5F5B6-5CCF-4559-A2BC-8308EF44442A}" srcOrd="0" destOrd="0" presId="urn:microsoft.com/office/officeart/2005/8/layout/vList2"/>
    <dgm:cxn modelId="{242D253B-F663-4CD0-A1E6-58C77038A8CE}" type="presParOf" srcId="{C1E78D13-8359-49BC-88EF-04C9F26E74D9}" destId="{BA78F96D-C7E1-4121-9EA1-186CA2E2F15E}" srcOrd="1" destOrd="0" presId="urn:microsoft.com/office/officeart/2005/8/layout/vList2"/>
    <dgm:cxn modelId="{6C9121A7-616E-43B9-AFB8-15AE15BE5D89}" type="presParOf" srcId="{C1E78D13-8359-49BC-88EF-04C9F26E74D9}" destId="{602188BD-A4AA-4A7C-8F3D-E72F0E19BC3B}" srcOrd="2" destOrd="0" presId="urn:microsoft.com/office/officeart/2005/8/layout/vList2"/>
    <dgm:cxn modelId="{7FECDD2E-6311-40AA-B14E-D961CDB1CFDC}" type="presParOf" srcId="{C1E78D13-8359-49BC-88EF-04C9F26E74D9}" destId="{0CD1728B-5D75-45EC-9139-51F490A3792B}" srcOrd="3" destOrd="0" presId="urn:microsoft.com/office/officeart/2005/8/layout/vList2"/>
    <dgm:cxn modelId="{8B583DF5-5E5E-4E07-8811-58FBA11196A8}" type="presParOf" srcId="{C1E78D13-8359-49BC-88EF-04C9F26E74D9}" destId="{004DF66D-9A3A-4A82-B722-2BFF7BB892EE}" srcOrd="4" destOrd="0" presId="urn:microsoft.com/office/officeart/2005/8/layout/vList2"/>
    <dgm:cxn modelId="{45E7E32B-6C8E-413B-A8C8-87893B9D78A9}" type="presParOf" srcId="{C1E78D13-8359-49BC-88EF-04C9F26E74D9}" destId="{318C987E-E15E-4612-86D3-AC3A707966F4}" srcOrd="5" destOrd="0" presId="urn:microsoft.com/office/officeart/2005/8/layout/vList2"/>
    <dgm:cxn modelId="{F6500AE9-613B-4A1A-871D-2912CC6CA70B}" type="presParOf" srcId="{C1E78D13-8359-49BC-88EF-04C9F26E74D9}" destId="{205BC76E-1CD2-4A91-98A6-05B42EC99DFC}" srcOrd="6" destOrd="0" presId="urn:microsoft.com/office/officeart/2005/8/layout/vList2"/>
    <dgm:cxn modelId="{5C19F7AE-92FA-4A11-983D-63FFB710BD70}" type="presParOf" srcId="{C1E78D13-8359-49BC-88EF-04C9F26E74D9}" destId="{079B6AC4-C0BF-4D47-B053-CD2656BA9A23}" srcOrd="7" destOrd="0" presId="urn:microsoft.com/office/officeart/2005/8/layout/vList2"/>
    <dgm:cxn modelId="{A08326E0-076D-44AF-86B3-4EC295D37045}" type="presParOf" srcId="{C1E78D13-8359-49BC-88EF-04C9F26E74D9}" destId="{8A6E0D54-A062-48F2-8A8E-972524698DD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E300F1-C182-4A6E-9942-BA7419DA37E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992ACAF-9F69-48DB-B1B6-D28AAB9429DF}">
      <dgm:prSet custT="1"/>
      <dgm:spPr/>
      <dgm:t>
        <a:bodyPr/>
        <a:lstStyle/>
        <a:p>
          <a:r>
            <a:rPr lang="en-US" sz="3200" dirty="0">
              <a:latin typeface="Arial" panose="020B0604020202020204" pitchFamily="34" charset="0"/>
              <a:cs typeface="Arial" panose="020B0604020202020204" pitchFamily="34" charset="0"/>
            </a:rPr>
            <a:t>Signature Surveys</a:t>
          </a:r>
        </a:p>
      </dgm:t>
    </dgm:pt>
    <dgm:pt modelId="{7D0CC846-6B06-474E-85CC-9D13F2DB43D7}" type="parTrans" cxnId="{3DA5A48B-ADE3-4639-977C-E1BAA0098388}">
      <dgm:prSet/>
      <dgm:spPr/>
      <dgm:t>
        <a:bodyPr/>
        <a:lstStyle/>
        <a:p>
          <a:endParaRPr lang="en-US"/>
        </a:p>
      </dgm:t>
    </dgm:pt>
    <dgm:pt modelId="{8E90B963-99E0-4ECD-A299-FC5434A0679E}" type="sibTrans" cxnId="{3DA5A48B-ADE3-4639-977C-E1BAA0098388}">
      <dgm:prSet/>
      <dgm:spPr/>
      <dgm:t>
        <a:bodyPr/>
        <a:lstStyle/>
        <a:p>
          <a:endParaRPr lang="en-US"/>
        </a:p>
      </dgm:t>
    </dgm:pt>
    <dgm:pt modelId="{07DBF2D3-EB32-4176-A7D4-5A3C03447446}">
      <dgm:prSet custT="1"/>
      <dgm:spPr/>
      <dgm:t>
        <a:bodyPr/>
        <a:lstStyle/>
        <a:p>
          <a:r>
            <a:rPr lang="en-US" sz="3200">
              <a:latin typeface="Arial" panose="020B0604020202020204" pitchFamily="34" charset="0"/>
              <a:cs typeface="Arial" panose="020B0604020202020204" pitchFamily="34" charset="0"/>
            </a:rPr>
            <a:t>Powerful DataOnDemand Tools</a:t>
          </a:r>
          <a:endParaRPr lang="en-US" sz="3200" dirty="0">
            <a:latin typeface="Arial" panose="020B0604020202020204" pitchFamily="34" charset="0"/>
            <a:cs typeface="Arial" panose="020B0604020202020204" pitchFamily="34" charset="0"/>
          </a:endParaRPr>
        </a:p>
      </dgm:t>
    </dgm:pt>
    <dgm:pt modelId="{2C292602-D871-4275-8CC0-41EBAC9DBA0C}" type="parTrans" cxnId="{BCE96A68-FFD1-439C-99C9-406333A1A8A0}">
      <dgm:prSet/>
      <dgm:spPr/>
      <dgm:t>
        <a:bodyPr/>
        <a:lstStyle/>
        <a:p>
          <a:endParaRPr lang="en-US"/>
        </a:p>
      </dgm:t>
    </dgm:pt>
    <dgm:pt modelId="{D3B0FE78-F127-4578-85F5-8A85C447DB1E}" type="sibTrans" cxnId="{BCE96A68-FFD1-439C-99C9-406333A1A8A0}">
      <dgm:prSet/>
      <dgm:spPr/>
      <dgm:t>
        <a:bodyPr/>
        <a:lstStyle/>
        <a:p>
          <a:endParaRPr lang="en-US"/>
        </a:p>
      </dgm:t>
    </dgm:pt>
    <dgm:pt modelId="{C8F06074-D409-432F-8C1D-A2265C45138C}">
      <dgm:prSet custT="1"/>
      <dgm:spPr/>
      <dgm:t>
        <a:bodyPr/>
        <a:lstStyle/>
        <a:p>
          <a:r>
            <a:rPr lang="en-US" sz="3200" dirty="0">
              <a:latin typeface="Arial" panose="020B0604020202020204" pitchFamily="34" charset="0"/>
              <a:cs typeface="Arial" panose="020B0604020202020204" pitchFamily="34" charset="0"/>
            </a:rPr>
            <a:t>New Benefits Employee Experience and Structure (BEES) Survey </a:t>
          </a:r>
        </a:p>
      </dgm:t>
    </dgm:pt>
    <dgm:pt modelId="{11D4C5FB-4E1E-47B3-AB4A-41B7EC61E6D5}" type="parTrans" cxnId="{9454490D-7AE8-431D-8711-0C8E8E33383E}">
      <dgm:prSet/>
      <dgm:spPr/>
      <dgm:t>
        <a:bodyPr/>
        <a:lstStyle/>
        <a:p>
          <a:endParaRPr lang="en-US"/>
        </a:p>
      </dgm:t>
    </dgm:pt>
    <dgm:pt modelId="{F248FE28-7D2F-4592-AE6E-D6E2F9D6C1BA}" type="sibTrans" cxnId="{9454490D-7AE8-431D-8711-0C8E8E33383E}">
      <dgm:prSet/>
      <dgm:spPr/>
      <dgm:t>
        <a:bodyPr/>
        <a:lstStyle/>
        <a:p>
          <a:endParaRPr lang="en-US"/>
        </a:p>
      </dgm:t>
    </dgm:pt>
    <dgm:pt modelId="{2EAE1718-1520-4516-9FF9-440BFBA2645F}">
      <dgm:prSet custT="1"/>
      <dgm:spPr/>
      <dgm:t>
        <a:bodyPr/>
        <a:lstStyle/>
        <a:p>
          <a:r>
            <a:rPr lang="en-US" sz="3200" dirty="0">
              <a:latin typeface="Arial" panose="020B0604020202020204" pitchFamily="34" charset="0"/>
              <a:cs typeface="Arial" panose="020B0604020202020204" pitchFamily="34" charset="0"/>
            </a:rPr>
            <a:t>Updated and Reimagined Employee Retention Survey</a:t>
          </a:r>
        </a:p>
      </dgm:t>
    </dgm:pt>
    <dgm:pt modelId="{37C5DEA9-FFF5-449F-8474-EE2D913EA081}" type="parTrans" cxnId="{E113698E-C1D9-4250-B86C-4522C0FBE491}">
      <dgm:prSet/>
      <dgm:spPr/>
      <dgm:t>
        <a:bodyPr/>
        <a:lstStyle/>
        <a:p>
          <a:endParaRPr lang="en-US"/>
        </a:p>
      </dgm:t>
    </dgm:pt>
    <dgm:pt modelId="{F6138B72-4F03-43CA-9B41-9900404AC702}" type="sibTrans" cxnId="{E113698E-C1D9-4250-B86C-4522C0FBE491}">
      <dgm:prSet/>
      <dgm:spPr/>
      <dgm:t>
        <a:bodyPr/>
        <a:lstStyle/>
        <a:p>
          <a:endParaRPr lang="en-US"/>
        </a:p>
      </dgm:t>
    </dgm:pt>
    <dgm:pt modelId="{E0C90B34-C605-4216-B47A-EF5AAFF39418}">
      <dgm:prSet custT="1"/>
      <dgm:spPr/>
      <dgm:t>
        <a:bodyPr/>
        <a:lstStyle/>
        <a:p>
          <a:r>
            <a:rPr lang="en-US" sz="3200" dirty="0">
              <a:latin typeface="Arial" panose="020B0604020202020204" pitchFamily="34" charset="0"/>
              <a:cs typeface="Arial" panose="020B0604020202020204" pitchFamily="34" charset="0"/>
            </a:rPr>
            <a:t>Annual Workforce Data</a:t>
          </a:r>
        </a:p>
      </dgm:t>
    </dgm:pt>
    <dgm:pt modelId="{3CB9D94F-7A98-4A6C-9D03-86406A7F48A8}" type="parTrans" cxnId="{7A0B78A4-9860-4D71-9E29-4A307F632495}">
      <dgm:prSet/>
      <dgm:spPr/>
      <dgm:t>
        <a:bodyPr/>
        <a:lstStyle/>
        <a:p>
          <a:endParaRPr lang="en-US"/>
        </a:p>
      </dgm:t>
    </dgm:pt>
    <dgm:pt modelId="{BEC1C6FC-0B9B-428C-B176-567AA06B4E1A}" type="sibTrans" cxnId="{7A0B78A4-9860-4D71-9E29-4A307F632495}">
      <dgm:prSet/>
      <dgm:spPr/>
      <dgm:t>
        <a:bodyPr/>
        <a:lstStyle/>
        <a:p>
          <a:endParaRPr lang="en-US"/>
        </a:p>
      </dgm:t>
    </dgm:pt>
    <dgm:pt modelId="{C1E78D13-8359-49BC-88EF-04C9F26E74D9}" type="pres">
      <dgm:prSet presAssocID="{55E300F1-C182-4A6E-9942-BA7419DA37EF}" presName="linear" presStyleCnt="0">
        <dgm:presLayoutVars>
          <dgm:animLvl val="lvl"/>
          <dgm:resizeHandles val="exact"/>
        </dgm:presLayoutVars>
      </dgm:prSet>
      <dgm:spPr/>
    </dgm:pt>
    <dgm:pt modelId="{50C5F5B6-5CCF-4559-A2BC-8308EF44442A}" type="pres">
      <dgm:prSet presAssocID="{E992ACAF-9F69-48DB-B1B6-D28AAB9429DF}" presName="parentText" presStyleLbl="node1" presStyleIdx="0" presStyleCnt="5">
        <dgm:presLayoutVars>
          <dgm:chMax val="0"/>
          <dgm:bulletEnabled val="1"/>
        </dgm:presLayoutVars>
      </dgm:prSet>
      <dgm:spPr/>
    </dgm:pt>
    <dgm:pt modelId="{BA78F96D-C7E1-4121-9EA1-186CA2E2F15E}" type="pres">
      <dgm:prSet presAssocID="{8E90B963-99E0-4ECD-A299-FC5434A0679E}" presName="spacer" presStyleCnt="0"/>
      <dgm:spPr/>
    </dgm:pt>
    <dgm:pt modelId="{602188BD-A4AA-4A7C-8F3D-E72F0E19BC3B}" type="pres">
      <dgm:prSet presAssocID="{07DBF2D3-EB32-4176-A7D4-5A3C03447446}" presName="parentText" presStyleLbl="node1" presStyleIdx="1" presStyleCnt="5">
        <dgm:presLayoutVars>
          <dgm:chMax val="0"/>
          <dgm:bulletEnabled val="1"/>
        </dgm:presLayoutVars>
      </dgm:prSet>
      <dgm:spPr/>
    </dgm:pt>
    <dgm:pt modelId="{0CD1728B-5D75-45EC-9139-51F490A3792B}" type="pres">
      <dgm:prSet presAssocID="{D3B0FE78-F127-4578-85F5-8A85C447DB1E}" presName="spacer" presStyleCnt="0"/>
      <dgm:spPr/>
    </dgm:pt>
    <dgm:pt modelId="{004DF66D-9A3A-4A82-B722-2BFF7BB892EE}" type="pres">
      <dgm:prSet presAssocID="{C8F06074-D409-432F-8C1D-A2265C45138C}" presName="parentText" presStyleLbl="node1" presStyleIdx="2" presStyleCnt="5">
        <dgm:presLayoutVars>
          <dgm:chMax val="0"/>
          <dgm:bulletEnabled val="1"/>
        </dgm:presLayoutVars>
      </dgm:prSet>
      <dgm:spPr/>
    </dgm:pt>
    <dgm:pt modelId="{318C987E-E15E-4612-86D3-AC3A707966F4}" type="pres">
      <dgm:prSet presAssocID="{F248FE28-7D2F-4592-AE6E-D6E2F9D6C1BA}" presName="spacer" presStyleCnt="0"/>
      <dgm:spPr/>
    </dgm:pt>
    <dgm:pt modelId="{205BC76E-1CD2-4A91-98A6-05B42EC99DFC}" type="pres">
      <dgm:prSet presAssocID="{2EAE1718-1520-4516-9FF9-440BFBA2645F}" presName="parentText" presStyleLbl="node1" presStyleIdx="3" presStyleCnt="5">
        <dgm:presLayoutVars>
          <dgm:chMax val="0"/>
          <dgm:bulletEnabled val="1"/>
        </dgm:presLayoutVars>
      </dgm:prSet>
      <dgm:spPr/>
    </dgm:pt>
    <dgm:pt modelId="{079B6AC4-C0BF-4D47-B053-CD2656BA9A23}" type="pres">
      <dgm:prSet presAssocID="{F6138B72-4F03-43CA-9B41-9900404AC702}" presName="spacer" presStyleCnt="0"/>
      <dgm:spPr/>
    </dgm:pt>
    <dgm:pt modelId="{8A6E0D54-A062-48F2-8A8E-972524698DD7}" type="pres">
      <dgm:prSet presAssocID="{E0C90B34-C605-4216-B47A-EF5AAFF39418}" presName="parentText" presStyleLbl="node1" presStyleIdx="4" presStyleCnt="5">
        <dgm:presLayoutVars>
          <dgm:chMax val="0"/>
          <dgm:bulletEnabled val="1"/>
        </dgm:presLayoutVars>
      </dgm:prSet>
      <dgm:spPr/>
    </dgm:pt>
  </dgm:ptLst>
  <dgm:cxnLst>
    <dgm:cxn modelId="{9454490D-7AE8-431D-8711-0C8E8E33383E}" srcId="{55E300F1-C182-4A6E-9942-BA7419DA37EF}" destId="{C8F06074-D409-432F-8C1D-A2265C45138C}" srcOrd="2" destOrd="0" parTransId="{11D4C5FB-4E1E-47B3-AB4A-41B7EC61E6D5}" sibTransId="{F248FE28-7D2F-4592-AE6E-D6E2F9D6C1BA}"/>
    <dgm:cxn modelId="{540ED21B-66A4-4BE0-99C7-B46F75FE6F1B}" type="presOf" srcId="{C8F06074-D409-432F-8C1D-A2265C45138C}" destId="{004DF66D-9A3A-4A82-B722-2BFF7BB892EE}" srcOrd="0" destOrd="0" presId="urn:microsoft.com/office/officeart/2005/8/layout/vList2"/>
    <dgm:cxn modelId="{BCE96A68-FFD1-439C-99C9-406333A1A8A0}" srcId="{55E300F1-C182-4A6E-9942-BA7419DA37EF}" destId="{07DBF2D3-EB32-4176-A7D4-5A3C03447446}" srcOrd="1" destOrd="0" parTransId="{2C292602-D871-4275-8CC0-41EBAC9DBA0C}" sibTransId="{D3B0FE78-F127-4578-85F5-8A85C447DB1E}"/>
    <dgm:cxn modelId="{94DF7B53-3A0E-475E-B6F1-6812C0942C2E}" type="presOf" srcId="{07DBF2D3-EB32-4176-A7D4-5A3C03447446}" destId="{602188BD-A4AA-4A7C-8F3D-E72F0E19BC3B}" srcOrd="0" destOrd="0" presId="urn:microsoft.com/office/officeart/2005/8/layout/vList2"/>
    <dgm:cxn modelId="{C3196086-1EBC-43DF-9A81-80687BF87FDD}" type="presOf" srcId="{55E300F1-C182-4A6E-9942-BA7419DA37EF}" destId="{C1E78D13-8359-49BC-88EF-04C9F26E74D9}" srcOrd="0" destOrd="0" presId="urn:microsoft.com/office/officeart/2005/8/layout/vList2"/>
    <dgm:cxn modelId="{3DA5A48B-ADE3-4639-977C-E1BAA0098388}" srcId="{55E300F1-C182-4A6E-9942-BA7419DA37EF}" destId="{E992ACAF-9F69-48DB-B1B6-D28AAB9429DF}" srcOrd="0" destOrd="0" parTransId="{7D0CC846-6B06-474E-85CC-9D13F2DB43D7}" sibTransId="{8E90B963-99E0-4ECD-A299-FC5434A0679E}"/>
    <dgm:cxn modelId="{E113698E-C1D9-4250-B86C-4522C0FBE491}" srcId="{55E300F1-C182-4A6E-9942-BA7419DA37EF}" destId="{2EAE1718-1520-4516-9FF9-440BFBA2645F}" srcOrd="3" destOrd="0" parTransId="{37C5DEA9-FFF5-449F-8474-EE2D913EA081}" sibTransId="{F6138B72-4F03-43CA-9B41-9900404AC702}"/>
    <dgm:cxn modelId="{7A0B78A4-9860-4D71-9E29-4A307F632495}" srcId="{55E300F1-C182-4A6E-9942-BA7419DA37EF}" destId="{E0C90B34-C605-4216-B47A-EF5AAFF39418}" srcOrd="4" destOrd="0" parTransId="{3CB9D94F-7A98-4A6C-9D03-86406A7F48A8}" sibTransId="{BEC1C6FC-0B9B-428C-B176-567AA06B4E1A}"/>
    <dgm:cxn modelId="{84020FAE-9C00-4B43-888B-35ED29F13988}" type="presOf" srcId="{E992ACAF-9F69-48DB-B1B6-D28AAB9429DF}" destId="{50C5F5B6-5CCF-4559-A2BC-8308EF44442A}" srcOrd="0" destOrd="0" presId="urn:microsoft.com/office/officeart/2005/8/layout/vList2"/>
    <dgm:cxn modelId="{98D0E4D0-AA94-4CCD-AD9D-9EA24FEA59A9}" type="presOf" srcId="{2EAE1718-1520-4516-9FF9-440BFBA2645F}" destId="{205BC76E-1CD2-4A91-98A6-05B42EC99DFC}" srcOrd="0" destOrd="0" presId="urn:microsoft.com/office/officeart/2005/8/layout/vList2"/>
    <dgm:cxn modelId="{CA8CFBD0-9A83-420D-A208-89EC6ADE765D}" type="presOf" srcId="{E0C90B34-C605-4216-B47A-EF5AAFF39418}" destId="{8A6E0D54-A062-48F2-8A8E-972524698DD7}" srcOrd="0" destOrd="0" presId="urn:microsoft.com/office/officeart/2005/8/layout/vList2"/>
    <dgm:cxn modelId="{71DFB28D-5110-40D9-B7E2-9CA77251D425}" type="presParOf" srcId="{C1E78D13-8359-49BC-88EF-04C9F26E74D9}" destId="{50C5F5B6-5CCF-4559-A2BC-8308EF44442A}" srcOrd="0" destOrd="0" presId="urn:microsoft.com/office/officeart/2005/8/layout/vList2"/>
    <dgm:cxn modelId="{242D253B-F663-4CD0-A1E6-58C77038A8CE}" type="presParOf" srcId="{C1E78D13-8359-49BC-88EF-04C9F26E74D9}" destId="{BA78F96D-C7E1-4121-9EA1-186CA2E2F15E}" srcOrd="1" destOrd="0" presId="urn:microsoft.com/office/officeart/2005/8/layout/vList2"/>
    <dgm:cxn modelId="{6C9121A7-616E-43B9-AFB8-15AE15BE5D89}" type="presParOf" srcId="{C1E78D13-8359-49BC-88EF-04C9F26E74D9}" destId="{602188BD-A4AA-4A7C-8F3D-E72F0E19BC3B}" srcOrd="2" destOrd="0" presId="urn:microsoft.com/office/officeart/2005/8/layout/vList2"/>
    <dgm:cxn modelId="{7FECDD2E-6311-40AA-B14E-D961CDB1CFDC}" type="presParOf" srcId="{C1E78D13-8359-49BC-88EF-04C9F26E74D9}" destId="{0CD1728B-5D75-45EC-9139-51F490A3792B}" srcOrd="3" destOrd="0" presId="urn:microsoft.com/office/officeart/2005/8/layout/vList2"/>
    <dgm:cxn modelId="{8B583DF5-5E5E-4E07-8811-58FBA11196A8}" type="presParOf" srcId="{C1E78D13-8359-49BC-88EF-04C9F26E74D9}" destId="{004DF66D-9A3A-4A82-B722-2BFF7BB892EE}" srcOrd="4" destOrd="0" presId="urn:microsoft.com/office/officeart/2005/8/layout/vList2"/>
    <dgm:cxn modelId="{45E7E32B-6C8E-413B-A8C8-87893B9D78A9}" type="presParOf" srcId="{C1E78D13-8359-49BC-88EF-04C9F26E74D9}" destId="{318C987E-E15E-4612-86D3-AC3A707966F4}" srcOrd="5" destOrd="0" presId="urn:microsoft.com/office/officeart/2005/8/layout/vList2"/>
    <dgm:cxn modelId="{F6500AE9-613B-4A1A-871D-2912CC6CA70B}" type="presParOf" srcId="{C1E78D13-8359-49BC-88EF-04C9F26E74D9}" destId="{205BC76E-1CD2-4A91-98A6-05B42EC99DFC}" srcOrd="6" destOrd="0" presId="urn:microsoft.com/office/officeart/2005/8/layout/vList2"/>
    <dgm:cxn modelId="{5C19F7AE-92FA-4A11-983D-63FFB710BD70}" type="presParOf" srcId="{C1E78D13-8359-49BC-88EF-04C9F26E74D9}" destId="{079B6AC4-C0BF-4D47-B053-CD2656BA9A23}" srcOrd="7" destOrd="0" presId="urn:microsoft.com/office/officeart/2005/8/layout/vList2"/>
    <dgm:cxn modelId="{A08326E0-076D-44AF-86B3-4EC295D37045}" type="presParOf" srcId="{C1E78D13-8359-49BC-88EF-04C9F26E74D9}" destId="{8A6E0D54-A062-48F2-8A8E-972524698DD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70050-11A9-40BA-98D7-EDE2532A6F2C}">
      <dsp:nvSpPr>
        <dsp:cNvPr id="0" name=""/>
        <dsp:cNvSpPr/>
      </dsp:nvSpPr>
      <dsp:spPr>
        <a:xfrm>
          <a:off x="0" y="1649"/>
          <a:ext cx="10515600" cy="120875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kern="1200" dirty="0">
              <a:latin typeface="Arial" panose="020B0604020202020204" pitchFamily="34" charset="0"/>
              <a:cs typeface="Arial" panose="020B0604020202020204" pitchFamily="34" charset="0"/>
            </a:rPr>
            <a:t>Learning and Professional Development Resources</a:t>
          </a:r>
        </a:p>
      </dsp:txBody>
      <dsp:txXfrm>
        <a:off x="59007" y="60656"/>
        <a:ext cx="10397586" cy="1090742"/>
      </dsp:txXfrm>
    </dsp:sp>
    <dsp:sp modelId="{F1D9B05F-C6E7-4B15-BF56-AF380190555C}">
      <dsp:nvSpPr>
        <dsp:cNvPr id="0" name=""/>
        <dsp:cNvSpPr/>
      </dsp:nvSpPr>
      <dsp:spPr>
        <a:xfrm>
          <a:off x="0" y="1223231"/>
          <a:ext cx="10515600" cy="1208756"/>
        </a:xfrm>
        <a:prstGeom prst="roundRect">
          <a:avLst/>
        </a:prstGeom>
        <a:solidFill>
          <a:schemeClr val="accent2">
            <a:hueOff val="3727005"/>
            <a:satOff val="10196"/>
            <a:lumOff val="-4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kern="1200">
              <a:latin typeface="Arial" panose="020B0604020202020204" pitchFamily="34" charset="0"/>
              <a:cs typeface="Arial" panose="020B0604020202020204" pitchFamily="34" charset="0"/>
            </a:rPr>
            <a:t>Federal Legislative </a:t>
          </a:r>
          <a:r>
            <a:rPr lang="en-US" sz="3600" b="0" kern="1200" dirty="0">
              <a:latin typeface="Arial" panose="020B0604020202020204" pitchFamily="34" charset="0"/>
              <a:cs typeface="Arial" panose="020B0604020202020204" pitchFamily="34" charset="0"/>
            </a:rPr>
            <a:t>and Regulatory Issues</a:t>
          </a:r>
        </a:p>
      </dsp:txBody>
      <dsp:txXfrm>
        <a:off x="59007" y="1282238"/>
        <a:ext cx="10397586" cy="1090742"/>
      </dsp:txXfrm>
    </dsp:sp>
    <dsp:sp modelId="{9968117C-7D5F-408A-B101-07A04F604EF7}">
      <dsp:nvSpPr>
        <dsp:cNvPr id="0" name=""/>
        <dsp:cNvSpPr/>
      </dsp:nvSpPr>
      <dsp:spPr>
        <a:xfrm>
          <a:off x="0" y="2444812"/>
          <a:ext cx="10515600" cy="1208756"/>
        </a:xfrm>
        <a:prstGeom prst="roundRect">
          <a:avLst/>
        </a:prstGeom>
        <a:solidFill>
          <a:schemeClr val="accent2">
            <a:hueOff val="7454009"/>
            <a:satOff val="20392"/>
            <a:lumOff val="-98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kern="1200" dirty="0">
              <a:latin typeface="Arial" panose="020B0604020202020204" pitchFamily="34" charset="0"/>
              <a:cs typeface="Arial" panose="020B0604020202020204" pitchFamily="34" charset="0"/>
            </a:rPr>
            <a:t>Creating Inclusive Communities</a:t>
          </a:r>
        </a:p>
      </dsp:txBody>
      <dsp:txXfrm>
        <a:off x="59007" y="2503819"/>
        <a:ext cx="10397586" cy="1090742"/>
      </dsp:txXfrm>
    </dsp:sp>
    <dsp:sp modelId="{43E536BC-B87C-44E7-BE0B-410682AA86BE}">
      <dsp:nvSpPr>
        <dsp:cNvPr id="0" name=""/>
        <dsp:cNvSpPr/>
      </dsp:nvSpPr>
      <dsp:spPr>
        <a:xfrm>
          <a:off x="0" y="3666393"/>
          <a:ext cx="10515600" cy="1208756"/>
        </a:xfrm>
        <a:prstGeom prst="roundRect">
          <a:avLst/>
        </a:prstGeom>
        <a:solidFill>
          <a:schemeClr val="accent2">
            <a:hueOff val="11181014"/>
            <a:satOff val="30588"/>
            <a:lumOff val="-1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kern="1200" dirty="0">
              <a:latin typeface="Arial" panose="020B0604020202020204" pitchFamily="34" charset="0"/>
              <a:cs typeface="Arial" panose="020B0604020202020204" pitchFamily="34" charset="0"/>
            </a:rPr>
            <a:t>Higher Ed Workforce Research, Analysis and Reporting Resources</a:t>
          </a:r>
        </a:p>
      </dsp:txBody>
      <dsp:txXfrm>
        <a:off x="59007" y="3725400"/>
        <a:ext cx="10397586" cy="10907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A26F9-9CB3-4292-8AC3-FAD98CC951C8}">
      <dsp:nvSpPr>
        <dsp:cNvPr id="0" name=""/>
        <dsp:cNvSpPr/>
      </dsp:nvSpPr>
      <dsp:spPr>
        <a:xfrm>
          <a:off x="0" y="716"/>
          <a:ext cx="6900512"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84FD2A-FF70-497C-A41B-3098F411E3DA}">
      <dsp:nvSpPr>
        <dsp:cNvPr id="0" name=""/>
        <dsp:cNvSpPr/>
      </dsp:nvSpPr>
      <dsp:spPr>
        <a:xfrm>
          <a:off x="0" y="716"/>
          <a:ext cx="6900512" cy="1173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i="0" kern="1200" dirty="0">
              <a:latin typeface="Arial" panose="020B0604020202020204" pitchFamily="34" charset="0"/>
              <a:cs typeface="Arial" panose="020B0604020202020204" pitchFamily="34" charset="0"/>
            </a:rPr>
            <a:t>Leading in Times of Uncertainty</a:t>
          </a:r>
        </a:p>
      </dsp:txBody>
      <dsp:txXfrm>
        <a:off x="0" y="716"/>
        <a:ext cx="6900512" cy="1173193"/>
      </dsp:txXfrm>
    </dsp:sp>
    <dsp:sp modelId="{C4855BFE-2543-4E5B-A1AE-DF1FFADBBD2C}">
      <dsp:nvSpPr>
        <dsp:cNvPr id="0" name=""/>
        <dsp:cNvSpPr/>
      </dsp:nvSpPr>
      <dsp:spPr>
        <a:xfrm>
          <a:off x="0" y="1173909"/>
          <a:ext cx="6900512" cy="0"/>
        </a:xfrm>
        <a:prstGeom prst="line">
          <a:avLst/>
        </a:prstGeom>
        <a:solidFill>
          <a:schemeClr val="accent2">
            <a:hueOff val="2795254"/>
            <a:satOff val="7647"/>
            <a:lumOff val="-3677"/>
            <a:alphaOff val="0"/>
          </a:schemeClr>
        </a:solidFill>
        <a:ln w="25400" cap="flat" cmpd="sng" algn="ctr">
          <a:solidFill>
            <a:schemeClr val="accent2">
              <a:hueOff val="2795254"/>
              <a:satOff val="7647"/>
              <a:lumOff val="-36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48C37D-9C3E-443A-8320-3B7F6FB3F3DF}">
      <dsp:nvSpPr>
        <dsp:cNvPr id="0" name=""/>
        <dsp:cNvSpPr/>
      </dsp:nvSpPr>
      <dsp:spPr>
        <a:xfrm>
          <a:off x="0" y="1173909"/>
          <a:ext cx="6900512" cy="1173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i="0" kern="1200" dirty="0">
              <a:latin typeface="Arial" panose="020B0604020202020204" pitchFamily="34" charset="0"/>
              <a:cs typeface="Arial" panose="020B0604020202020204" pitchFamily="34" charset="0"/>
            </a:rPr>
            <a:t>Higher Ed as an Employer of Choice</a:t>
          </a:r>
        </a:p>
      </dsp:txBody>
      <dsp:txXfrm>
        <a:off x="0" y="1173909"/>
        <a:ext cx="6900512" cy="1173193"/>
      </dsp:txXfrm>
    </dsp:sp>
    <dsp:sp modelId="{9DBEA692-E5BB-470B-BC3C-A4DF71B18153}">
      <dsp:nvSpPr>
        <dsp:cNvPr id="0" name=""/>
        <dsp:cNvSpPr/>
      </dsp:nvSpPr>
      <dsp:spPr>
        <a:xfrm>
          <a:off x="0" y="2347103"/>
          <a:ext cx="6900512" cy="0"/>
        </a:xfrm>
        <a:prstGeom prst="line">
          <a:avLst/>
        </a:prstGeom>
        <a:solidFill>
          <a:schemeClr val="accent2">
            <a:hueOff val="5590507"/>
            <a:satOff val="15294"/>
            <a:lumOff val="-7353"/>
            <a:alphaOff val="0"/>
          </a:schemeClr>
        </a:solidFill>
        <a:ln w="25400" cap="flat" cmpd="sng" algn="ctr">
          <a:solidFill>
            <a:schemeClr val="accent2">
              <a:hueOff val="5590507"/>
              <a:satOff val="15294"/>
              <a:lumOff val="-7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FA2786-0CF4-438F-B5D5-8CBBAF865089}">
      <dsp:nvSpPr>
        <dsp:cNvPr id="0" name=""/>
        <dsp:cNvSpPr/>
      </dsp:nvSpPr>
      <dsp:spPr>
        <a:xfrm>
          <a:off x="0" y="2347103"/>
          <a:ext cx="6900512" cy="1173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i="0" kern="1200" dirty="0">
              <a:latin typeface="Arial" panose="020B0604020202020204" pitchFamily="34" charset="0"/>
              <a:cs typeface="Arial" panose="020B0604020202020204" pitchFamily="34" charset="0"/>
            </a:rPr>
            <a:t>Employee Health </a:t>
          </a:r>
          <a:r>
            <a:rPr lang="en-US" sz="3200" i="0" kern="1200">
              <a:latin typeface="Arial" panose="020B0604020202020204" pitchFamily="34" charset="0"/>
              <a:cs typeface="Arial" panose="020B0604020202020204" pitchFamily="34" charset="0"/>
            </a:rPr>
            <a:t>and Well-Being</a:t>
          </a:r>
          <a:endParaRPr lang="en-US" sz="3200" i="0" kern="1200" dirty="0">
            <a:latin typeface="Arial" panose="020B0604020202020204" pitchFamily="34" charset="0"/>
            <a:cs typeface="Arial" panose="020B0604020202020204" pitchFamily="34" charset="0"/>
          </a:endParaRPr>
        </a:p>
      </dsp:txBody>
      <dsp:txXfrm>
        <a:off x="0" y="2347103"/>
        <a:ext cx="6900512" cy="1173193"/>
      </dsp:txXfrm>
    </dsp:sp>
    <dsp:sp modelId="{57FF1BF6-9EDF-4602-9D2E-CFF4848C7D14}">
      <dsp:nvSpPr>
        <dsp:cNvPr id="0" name=""/>
        <dsp:cNvSpPr/>
      </dsp:nvSpPr>
      <dsp:spPr>
        <a:xfrm>
          <a:off x="0" y="3520296"/>
          <a:ext cx="6900512" cy="0"/>
        </a:xfrm>
        <a:prstGeom prst="line">
          <a:avLst/>
        </a:prstGeom>
        <a:solidFill>
          <a:schemeClr val="accent2">
            <a:hueOff val="8385761"/>
            <a:satOff val="22941"/>
            <a:lumOff val="-11030"/>
            <a:alphaOff val="0"/>
          </a:schemeClr>
        </a:solidFill>
        <a:ln w="25400" cap="flat" cmpd="sng" algn="ctr">
          <a:solidFill>
            <a:schemeClr val="accent2">
              <a:hueOff val="8385761"/>
              <a:satOff val="22941"/>
              <a:lumOff val="-110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1A7943-18D8-45C6-A3E3-542A2510E845}">
      <dsp:nvSpPr>
        <dsp:cNvPr id="0" name=""/>
        <dsp:cNvSpPr/>
      </dsp:nvSpPr>
      <dsp:spPr>
        <a:xfrm>
          <a:off x="0" y="3520296"/>
          <a:ext cx="6900512" cy="1173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i="0" kern="1200">
              <a:latin typeface="Arial" panose="020B0604020202020204" pitchFamily="34" charset="0"/>
              <a:cs typeface="Arial" panose="020B0604020202020204" pitchFamily="34" charset="0"/>
            </a:rPr>
            <a:t>Just-in-Time </a:t>
          </a:r>
          <a:r>
            <a:rPr lang="en-US" sz="3200" i="0" kern="1200" dirty="0">
              <a:latin typeface="Arial" panose="020B0604020202020204" pitchFamily="34" charset="0"/>
              <a:cs typeface="Arial" panose="020B0604020202020204" pitchFamily="34" charset="0"/>
            </a:rPr>
            <a:t>Legal and Public Policy Updates and Resources</a:t>
          </a:r>
        </a:p>
      </dsp:txBody>
      <dsp:txXfrm>
        <a:off x="0" y="3520296"/>
        <a:ext cx="6900512" cy="1173193"/>
      </dsp:txXfrm>
    </dsp:sp>
    <dsp:sp modelId="{9E4A0F8E-406B-47C1-B46F-8A925950AEDB}">
      <dsp:nvSpPr>
        <dsp:cNvPr id="0" name=""/>
        <dsp:cNvSpPr/>
      </dsp:nvSpPr>
      <dsp:spPr>
        <a:xfrm>
          <a:off x="0" y="4693490"/>
          <a:ext cx="6900512" cy="0"/>
        </a:xfrm>
        <a:prstGeom prst="line">
          <a:avLst/>
        </a:prstGeom>
        <a:solidFill>
          <a:schemeClr val="accent2">
            <a:hueOff val="11181014"/>
            <a:satOff val="30588"/>
            <a:lumOff val="-14706"/>
            <a:alphaOff val="0"/>
          </a:schemeClr>
        </a:solidFill>
        <a:ln w="25400" cap="flat" cmpd="sng" algn="ctr">
          <a:solidFill>
            <a:schemeClr val="accent2">
              <a:hueOff val="11181014"/>
              <a:satOff val="30588"/>
              <a:lumOff val="-147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510D37-3233-427F-A56C-0F8F754B8E44}">
      <dsp:nvSpPr>
        <dsp:cNvPr id="0" name=""/>
        <dsp:cNvSpPr/>
      </dsp:nvSpPr>
      <dsp:spPr>
        <a:xfrm>
          <a:off x="0" y="4693490"/>
          <a:ext cx="6900512" cy="1173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i="0" kern="1200" dirty="0">
              <a:latin typeface="Arial" panose="020B0604020202020204" pitchFamily="34" charset="0"/>
              <a:cs typeface="Arial" panose="020B0604020202020204" pitchFamily="34" charset="0"/>
            </a:rPr>
            <a:t>Effective Use of AI in HR</a:t>
          </a:r>
        </a:p>
      </dsp:txBody>
      <dsp:txXfrm>
        <a:off x="0" y="4693490"/>
        <a:ext cx="6900512" cy="11731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A26F9-9CB3-4292-8AC3-FAD98CC951C8}">
      <dsp:nvSpPr>
        <dsp:cNvPr id="0" name=""/>
        <dsp:cNvSpPr/>
      </dsp:nvSpPr>
      <dsp:spPr>
        <a:xfrm>
          <a:off x="0" y="675"/>
          <a:ext cx="6900512"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84FD2A-FF70-497C-A41B-3098F411E3DA}">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i="0" kern="1200" dirty="0">
              <a:latin typeface="Arial" panose="020B0604020202020204" pitchFamily="34" charset="0"/>
              <a:cs typeface="Arial" panose="020B0604020202020204" pitchFamily="34" charset="0"/>
            </a:rPr>
            <a:t>New Approach to Leadership Development and CUPA-HR Content</a:t>
          </a:r>
        </a:p>
      </dsp:txBody>
      <dsp:txXfrm>
        <a:off x="0" y="675"/>
        <a:ext cx="6900512" cy="1106957"/>
      </dsp:txXfrm>
    </dsp:sp>
    <dsp:sp modelId="{C4855BFE-2543-4E5B-A1AE-DF1FFADBBD2C}">
      <dsp:nvSpPr>
        <dsp:cNvPr id="0" name=""/>
        <dsp:cNvSpPr/>
      </dsp:nvSpPr>
      <dsp:spPr>
        <a:xfrm>
          <a:off x="0" y="1107633"/>
          <a:ext cx="6900512" cy="0"/>
        </a:xfrm>
        <a:prstGeom prst="line">
          <a:avLst/>
        </a:prstGeom>
        <a:solidFill>
          <a:schemeClr val="accent2">
            <a:hueOff val="2795254"/>
            <a:satOff val="7647"/>
            <a:lumOff val="-3677"/>
            <a:alphaOff val="0"/>
          </a:schemeClr>
        </a:solidFill>
        <a:ln w="25400" cap="flat" cmpd="sng" algn="ctr">
          <a:solidFill>
            <a:schemeClr val="accent2">
              <a:hueOff val="2795254"/>
              <a:satOff val="7647"/>
              <a:lumOff val="-36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48C37D-9C3E-443A-8320-3B7F6FB3F3DF}">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i="0" kern="1200" dirty="0">
              <a:latin typeface="Arial" panose="020B0604020202020204" pitchFamily="34" charset="0"/>
              <a:cs typeface="Arial" panose="020B0604020202020204" pitchFamily="34" charset="0"/>
            </a:rPr>
            <a:t>Annual and Spring Conferences</a:t>
          </a:r>
        </a:p>
      </dsp:txBody>
      <dsp:txXfrm>
        <a:off x="0" y="1107633"/>
        <a:ext cx="6900512" cy="1106957"/>
      </dsp:txXfrm>
    </dsp:sp>
    <dsp:sp modelId="{9DBEA692-E5BB-470B-BC3C-A4DF71B18153}">
      <dsp:nvSpPr>
        <dsp:cNvPr id="0" name=""/>
        <dsp:cNvSpPr/>
      </dsp:nvSpPr>
      <dsp:spPr>
        <a:xfrm>
          <a:off x="0" y="2214591"/>
          <a:ext cx="6900512" cy="0"/>
        </a:xfrm>
        <a:prstGeom prst="line">
          <a:avLst/>
        </a:prstGeom>
        <a:solidFill>
          <a:schemeClr val="accent2">
            <a:hueOff val="5590507"/>
            <a:satOff val="15294"/>
            <a:lumOff val="-7353"/>
            <a:alphaOff val="0"/>
          </a:schemeClr>
        </a:solidFill>
        <a:ln w="25400" cap="flat" cmpd="sng" algn="ctr">
          <a:solidFill>
            <a:schemeClr val="accent2">
              <a:hueOff val="5590507"/>
              <a:satOff val="15294"/>
              <a:lumOff val="-7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FA2786-0CF4-438F-B5D5-8CBBAF865089}">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i="0" kern="1200" dirty="0">
              <a:latin typeface="Arial" panose="020B0604020202020204" pitchFamily="34" charset="0"/>
              <a:cs typeface="Arial" panose="020B0604020202020204" pitchFamily="34" charset="0"/>
            </a:rPr>
            <a:t>Webinars</a:t>
          </a:r>
        </a:p>
      </dsp:txBody>
      <dsp:txXfrm>
        <a:off x="0" y="2214591"/>
        <a:ext cx="6900512" cy="1106957"/>
      </dsp:txXfrm>
    </dsp:sp>
    <dsp:sp modelId="{57FF1BF6-9EDF-4602-9D2E-CFF4848C7D14}">
      <dsp:nvSpPr>
        <dsp:cNvPr id="0" name=""/>
        <dsp:cNvSpPr/>
      </dsp:nvSpPr>
      <dsp:spPr>
        <a:xfrm>
          <a:off x="0" y="3321549"/>
          <a:ext cx="6900512" cy="0"/>
        </a:xfrm>
        <a:prstGeom prst="line">
          <a:avLst/>
        </a:prstGeom>
        <a:solidFill>
          <a:schemeClr val="accent2">
            <a:hueOff val="8385761"/>
            <a:satOff val="22941"/>
            <a:lumOff val="-11030"/>
            <a:alphaOff val="0"/>
          </a:schemeClr>
        </a:solidFill>
        <a:ln w="25400" cap="flat" cmpd="sng" algn="ctr">
          <a:solidFill>
            <a:schemeClr val="accent2">
              <a:hueOff val="8385761"/>
              <a:satOff val="22941"/>
              <a:lumOff val="-110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1A7943-18D8-45C6-A3E3-542A2510E845}">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i="0" kern="1200" dirty="0">
              <a:latin typeface="Arial" panose="020B0604020202020204" pitchFamily="34" charset="0"/>
              <a:cs typeface="Arial" panose="020B0604020202020204" pitchFamily="34" charset="0"/>
            </a:rPr>
            <a:t>CHRO Summits and CHRO Conversations</a:t>
          </a:r>
        </a:p>
      </dsp:txBody>
      <dsp:txXfrm>
        <a:off x="0" y="3321549"/>
        <a:ext cx="6900512" cy="1106957"/>
      </dsp:txXfrm>
    </dsp:sp>
    <dsp:sp modelId="{9E4A0F8E-406B-47C1-B46F-8A925950AEDB}">
      <dsp:nvSpPr>
        <dsp:cNvPr id="0" name=""/>
        <dsp:cNvSpPr/>
      </dsp:nvSpPr>
      <dsp:spPr>
        <a:xfrm>
          <a:off x="0" y="4428507"/>
          <a:ext cx="6900512" cy="0"/>
        </a:xfrm>
        <a:prstGeom prst="line">
          <a:avLst/>
        </a:prstGeom>
        <a:solidFill>
          <a:schemeClr val="accent2">
            <a:hueOff val="11181014"/>
            <a:satOff val="30588"/>
            <a:lumOff val="-14706"/>
            <a:alphaOff val="0"/>
          </a:schemeClr>
        </a:solidFill>
        <a:ln w="25400" cap="flat" cmpd="sng" algn="ctr">
          <a:solidFill>
            <a:schemeClr val="accent2">
              <a:hueOff val="11181014"/>
              <a:satOff val="30588"/>
              <a:lumOff val="-147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510D37-3233-427F-A56C-0F8F754B8E44}">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i="0" kern="1200" dirty="0">
              <a:latin typeface="Arial" panose="020B0604020202020204" pitchFamily="34" charset="0"/>
              <a:cs typeface="Arial" panose="020B0604020202020204" pitchFamily="34" charset="0"/>
            </a:rPr>
            <a:t>Chapter Programming</a:t>
          </a:r>
        </a:p>
      </dsp:txBody>
      <dsp:txXfrm>
        <a:off x="0" y="4428507"/>
        <a:ext cx="6900512" cy="11069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A26F9-9CB3-4292-8AC3-FAD98CC951C8}">
      <dsp:nvSpPr>
        <dsp:cNvPr id="0" name=""/>
        <dsp:cNvSpPr/>
      </dsp:nvSpPr>
      <dsp:spPr>
        <a:xfrm>
          <a:off x="0" y="675"/>
          <a:ext cx="6900512"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84FD2A-FF70-497C-A41B-3098F411E3DA}">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i="0" kern="1200" dirty="0">
              <a:latin typeface="Arial" panose="020B0604020202020204" pitchFamily="34" charset="0"/>
              <a:cs typeface="Arial" panose="020B0604020202020204" pitchFamily="34" charset="0"/>
            </a:rPr>
            <a:t>New Approach to Leadership Development and CUPA-HR Content</a:t>
          </a:r>
        </a:p>
      </dsp:txBody>
      <dsp:txXfrm>
        <a:off x="0" y="675"/>
        <a:ext cx="6900512" cy="1106957"/>
      </dsp:txXfrm>
    </dsp:sp>
    <dsp:sp modelId="{C4855BFE-2543-4E5B-A1AE-DF1FFADBBD2C}">
      <dsp:nvSpPr>
        <dsp:cNvPr id="0" name=""/>
        <dsp:cNvSpPr/>
      </dsp:nvSpPr>
      <dsp:spPr>
        <a:xfrm>
          <a:off x="0" y="1107633"/>
          <a:ext cx="6900512" cy="0"/>
        </a:xfrm>
        <a:prstGeom prst="line">
          <a:avLst/>
        </a:prstGeom>
        <a:solidFill>
          <a:schemeClr val="accent2">
            <a:hueOff val="2795254"/>
            <a:satOff val="7647"/>
            <a:lumOff val="-3677"/>
            <a:alphaOff val="0"/>
          </a:schemeClr>
        </a:solidFill>
        <a:ln w="25400" cap="flat" cmpd="sng" algn="ctr">
          <a:solidFill>
            <a:schemeClr val="accent2">
              <a:hueOff val="2795254"/>
              <a:satOff val="7647"/>
              <a:lumOff val="-36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48C37D-9C3E-443A-8320-3B7F6FB3F3DF}">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i="0" kern="1200" dirty="0">
              <a:latin typeface="Arial" panose="020B0604020202020204" pitchFamily="34" charset="0"/>
              <a:cs typeface="Arial" panose="020B0604020202020204" pitchFamily="34" charset="0"/>
            </a:rPr>
            <a:t>Annual and Spring Conferences</a:t>
          </a:r>
        </a:p>
      </dsp:txBody>
      <dsp:txXfrm>
        <a:off x="0" y="1107633"/>
        <a:ext cx="6900512" cy="1106957"/>
      </dsp:txXfrm>
    </dsp:sp>
    <dsp:sp modelId="{9DBEA692-E5BB-470B-BC3C-A4DF71B18153}">
      <dsp:nvSpPr>
        <dsp:cNvPr id="0" name=""/>
        <dsp:cNvSpPr/>
      </dsp:nvSpPr>
      <dsp:spPr>
        <a:xfrm>
          <a:off x="0" y="2214591"/>
          <a:ext cx="6900512" cy="0"/>
        </a:xfrm>
        <a:prstGeom prst="line">
          <a:avLst/>
        </a:prstGeom>
        <a:solidFill>
          <a:schemeClr val="accent2">
            <a:hueOff val="5590507"/>
            <a:satOff val="15294"/>
            <a:lumOff val="-7353"/>
            <a:alphaOff val="0"/>
          </a:schemeClr>
        </a:solidFill>
        <a:ln w="25400" cap="flat" cmpd="sng" algn="ctr">
          <a:solidFill>
            <a:schemeClr val="accent2">
              <a:hueOff val="5590507"/>
              <a:satOff val="15294"/>
              <a:lumOff val="-7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FA2786-0CF4-438F-B5D5-8CBBAF865089}">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i="0" kern="1200" dirty="0">
              <a:latin typeface="Arial" panose="020B0604020202020204" pitchFamily="34" charset="0"/>
              <a:cs typeface="Arial" panose="020B0604020202020204" pitchFamily="34" charset="0"/>
            </a:rPr>
            <a:t>Webinars</a:t>
          </a:r>
        </a:p>
      </dsp:txBody>
      <dsp:txXfrm>
        <a:off x="0" y="2214591"/>
        <a:ext cx="6900512" cy="1106957"/>
      </dsp:txXfrm>
    </dsp:sp>
    <dsp:sp modelId="{57FF1BF6-9EDF-4602-9D2E-CFF4848C7D14}">
      <dsp:nvSpPr>
        <dsp:cNvPr id="0" name=""/>
        <dsp:cNvSpPr/>
      </dsp:nvSpPr>
      <dsp:spPr>
        <a:xfrm>
          <a:off x="0" y="3321549"/>
          <a:ext cx="6900512" cy="0"/>
        </a:xfrm>
        <a:prstGeom prst="line">
          <a:avLst/>
        </a:prstGeom>
        <a:solidFill>
          <a:schemeClr val="accent2">
            <a:hueOff val="8385761"/>
            <a:satOff val="22941"/>
            <a:lumOff val="-11030"/>
            <a:alphaOff val="0"/>
          </a:schemeClr>
        </a:solidFill>
        <a:ln w="25400" cap="flat" cmpd="sng" algn="ctr">
          <a:solidFill>
            <a:schemeClr val="accent2">
              <a:hueOff val="8385761"/>
              <a:satOff val="22941"/>
              <a:lumOff val="-110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1A7943-18D8-45C6-A3E3-542A2510E845}">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i="0" kern="1200" dirty="0">
              <a:latin typeface="Arial" panose="020B0604020202020204" pitchFamily="34" charset="0"/>
              <a:cs typeface="Arial" panose="020B0604020202020204" pitchFamily="34" charset="0"/>
            </a:rPr>
            <a:t>CHRO Summits and CHRO Conversations</a:t>
          </a:r>
        </a:p>
      </dsp:txBody>
      <dsp:txXfrm>
        <a:off x="0" y="3321549"/>
        <a:ext cx="6900512" cy="1106957"/>
      </dsp:txXfrm>
    </dsp:sp>
    <dsp:sp modelId="{9E4A0F8E-406B-47C1-B46F-8A925950AEDB}">
      <dsp:nvSpPr>
        <dsp:cNvPr id="0" name=""/>
        <dsp:cNvSpPr/>
      </dsp:nvSpPr>
      <dsp:spPr>
        <a:xfrm>
          <a:off x="0" y="4428507"/>
          <a:ext cx="6900512" cy="0"/>
        </a:xfrm>
        <a:prstGeom prst="line">
          <a:avLst/>
        </a:prstGeom>
        <a:solidFill>
          <a:schemeClr val="accent2">
            <a:hueOff val="11181014"/>
            <a:satOff val="30588"/>
            <a:lumOff val="-14706"/>
            <a:alphaOff val="0"/>
          </a:schemeClr>
        </a:solidFill>
        <a:ln w="25400" cap="flat" cmpd="sng" algn="ctr">
          <a:solidFill>
            <a:schemeClr val="accent2">
              <a:hueOff val="11181014"/>
              <a:satOff val="30588"/>
              <a:lumOff val="-147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510D37-3233-427F-A56C-0F8F754B8E44}">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i="0" kern="1200" dirty="0">
              <a:latin typeface="Arial" panose="020B0604020202020204" pitchFamily="34" charset="0"/>
              <a:cs typeface="Arial" panose="020B0604020202020204" pitchFamily="34" charset="0"/>
            </a:rPr>
            <a:t>Chapter Programming</a:t>
          </a:r>
        </a:p>
      </dsp:txBody>
      <dsp:txXfrm>
        <a:off x="0" y="4428507"/>
        <a:ext cx="6900512" cy="11069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5F5B6-5CCF-4559-A2BC-8308EF44442A}">
      <dsp:nvSpPr>
        <dsp:cNvPr id="0" name=""/>
        <dsp:cNvSpPr/>
      </dsp:nvSpPr>
      <dsp:spPr>
        <a:xfrm>
          <a:off x="0" y="33852"/>
          <a:ext cx="7315200" cy="120392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Signature Surveys</a:t>
          </a:r>
        </a:p>
      </dsp:txBody>
      <dsp:txXfrm>
        <a:off x="58771" y="92623"/>
        <a:ext cx="7197658" cy="1086387"/>
      </dsp:txXfrm>
    </dsp:sp>
    <dsp:sp modelId="{602188BD-A4AA-4A7C-8F3D-E72F0E19BC3B}">
      <dsp:nvSpPr>
        <dsp:cNvPr id="0" name=""/>
        <dsp:cNvSpPr/>
      </dsp:nvSpPr>
      <dsp:spPr>
        <a:xfrm>
          <a:off x="0" y="1378902"/>
          <a:ext cx="7315200" cy="1203929"/>
        </a:xfrm>
        <a:prstGeom prst="roundRect">
          <a:avLst/>
        </a:prstGeom>
        <a:solidFill>
          <a:schemeClr val="accent2">
            <a:hueOff val="2795254"/>
            <a:satOff val="7647"/>
            <a:lumOff val="-36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latin typeface="Arial" panose="020B0604020202020204" pitchFamily="34" charset="0"/>
              <a:cs typeface="Arial" panose="020B0604020202020204" pitchFamily="34" charset="0"/>
            </a:rPr>
            <a:t>Powerful DataOnDemand Tools</a:t>
          </a:r>
          <a:endParaRPr lang="en-US" sz="3200" kern="1200" dirty="0">
            <a:latin typeface="Arial" panose="020B0604020202020204" pitchFamily="34" charset="0"/>
            <a:cs typeface="Arial" panose="020B0604020202020204" pitchFamily="34" charset="0"/>
          </a:endParaRPr>
        </a:p>
      </dsp:txBody>
      <dsp:txXfrm>
        <a:off x="58771" y="1437673"/>
        <a:ext cx="7197658" cy="1086387"/>
      </dsp:txXfrm>
    </dsp:sp>
    <dsp:sp modelId="{004DF66D-9A3A-4A82-B722-2BFF7BB892EE}">
      <dsp:nvSpPr>
        <dsp:cNvPr id="0" name=""/>
        <dsp:cNvSpPr/>
      </dsp:nvSpPr>
      <dsp:spPr>
        <a:xfrm>
          <a:off x="0" y="2723952"/>
          <a:ext cx="7315200" cy="1203929"/>
        </a:xfrm>
        <a:prstGeom prst="roundRect">
          <a:avLst/>
        </a:prstGeom>
        <a:solidFill>
          <a:schemeClr val="accent2">
            <a:hueOff val="5590507"/>
            <a:satOff val="15294"/>
            <a:lumOff val="-7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New Benefits Employee Experience and Structure (BEES) Survey </a:t>
          </a:r>
        </a:p>
      </dsp:txBody>
      <dsp:txXfrm>
        <a:off x="58771" y="2782723"/>
        <a:ext cx="7197658" cy="1086387"/>
      </dsp:txXfrm>
    </dsp:sp>
    <dsp:sp modelId="{205BC76E-1CD2-4A91-98A6-05B42EC99DFC}">
      <dsp:nvSpPr>
        <dsp:cNvPr id="0" name=""/>
        <dsp:cNvSpPr/>
      </dsp:nvSpPr>
      <dsp:spPr>
        <a:xfrm>
          <a:off x="0" y="4069002"/>
          <a:ext cx="7315200" cy="1203929"/>
        </a:xfrm>
        <a:prstGeom prst="roundRect">
          <a:avLst/>
        </a:prstGeom>
        <a:solidFill>
          <a:schemeClr val="accent2">
            <a:hueOff val="8385761"/>
            <a:satOff val="22941"/>
            <a:lumOff val="-1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Updated and Reimagined Employee Retention Survey</a:t>
          </a:r>
        </a:p>
      </dsp:txBody>
      <dsp:txXfrm>
        <a:off x="58771" y="4127773"/>
        <a:ext cx="7197658" cy="1086387"/>
      </dsp:txXfrm>
    </dsp:sp>
    <dsp:sp modelId="{8A6E0D54-A062-48F2-8A8E-972524698DD7}">
      <dsp:nvSpPr>
        <dsp:cNvPr id="0" name=""/>
        <dsp:cNvSpPr/>
      </dsp:nvSpPr>
      <dsp:spPr>
        <a:xfrm>
          <a:off x="0" y="5414052"/>
          <a:ext cx="7315200" cy="1203929"/>
        </a:xfrm>
        <a:prstGeom prst="roundRect">
          <a:avLst/>
        </a:prstGeom>
        <a:solidFill>
          <a:schemeClr val="accent2">
            <a:hueOff val="11181014"/>
            <a:satOff val="30588"/>
            <a:lumOff val="-1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Annual Workforce Data</a:t>
          </a:r>
        </a:p>
      </dsp:txBody>
      <dsp:txXfrm>
        <a:off x="58771" y="5472823"/>
        <a:ext cx="7197658" cy="10863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5F5B6-5CCF-4559-A2BC-8308EF44442A}">
      <dsp:nvSpPr>
        <dsp:cNvPr id="0" name=""/>
        <dsp:cNvSpPr/>
      </dsp:nvSpPr>
      <dsp:spPr>
        <a:xfrm>
          <a:off x="0" y="33852"/>
          <a:ext cx="7315200" cy="120392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Signature Surveys</a:t>
          </a:r>
        </a:p>
      </dsp:txBody>
      <dsp:txXfrm>
        <a:off x="58771" y="92623"/>
        <a:ext cx="7197658" cy="1086387"/>
      </dsp:txXfrm>
    </dsp:sp>
    <dsp:sp modelId="{602188BD-A4AA-4A7C-8F3D-E72F0E19BC3B}">
      <dsp:nvSpPr>
        <dsp:cNvPr id="0" name=""/>
        <dsp:cNvSpPr/>
      </dsp:nvSpPr>
      <dsp:spPr>
        <a:xfrm>
          <a:off x="0" y="1378902"/>
          <a:ext cx="7315200" cy="1203929"/>
        </a:xfrm>
        <a:prstGeom prst="roundRect">
          <a:avLst/>
        </a:prstGeom>
        <a:solidFill>
          <a:schemeClr val="accent2">
            <a:hueOff val="2795254"/>
            <a:satOff val="7647"/>
            <a:lumOff val="-36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latin typeface="Arial" panose="020B0604020202020204" pitchFamily="34" charset="0"/>
              <a:cs typeface="Arial" panose="020B0604020202020204" pitchFamily="34" charset="0"/>
            </a:rPr>
            <a:t>Powerful DataOnDemand Tools</a:t>
          </a:r>
          <a:endParaRPr lang="en-US" sz="3200" kern="1200" dirty="0">
            <a:latin typeface="Arial" panose="020B0604020202020204" pitchFamily="34" charset="0"/>
            <a:cs typeface="Arial" panose="020B0604020202020204" pitchFamily="34" charset="0"/>
          </a:endParaRPr>
        </a:p>
      </dsp:txBody>
      <dsp:txXfrm>
        <a:off x="58771" y="1437673"/>
        <a:ext cx="7197658" cy="1086387"/>
      </dsp:txXfrm>
    </dsp:sp>
    <dsp:sp modelId="{004DF66D-9A3A-4A82-B722-2BFF7BB892EE}">
      <dsp:nvSpPr>
        <dsp:cNvPr id="0" name=""/>
        <dsp:cNvSpPr/>
      </dsp:nvSpPr>
      <dsp:spPr>
        <a:xfrm>
          <a:off x="0" y="2723952"/>
          <a:ext cx="7315200" cy="1203929"/>
        </a:xfrm>
        <a:prstGeom prst="roundRect">
          <a:avLst/>
        </a:prstGeom>
        <a:solidFill>
          <a:schemeClr val="accent2">
            <a:hueOff val="5590507"/>
            <a:satOff val="15294"/>
            <a:lumOff val="-7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New Benefits Employee Experience and Structure (BEES) Survey </a:t>
          </a:r>
        </a:p>
      </dsp:txBody>
      <dsp:txXfrm>
        <a:off x="58771" y="2782723"/>
        <a:ext cx="7197658" cy="1086387"/>
      </dsp:txXfrm>
    </dsp:sp>
    <dsp:sp modelId="{205BC76E-1CD2-4A91-98A6-05B42EC99DFC}">
      <dsp:nvSpPr>
        <dsp:cNvPr id="0" name=""/>
        <dsp:cNvSpPr/>
      </dsp:nvSpPr>
      <dsp:spPr>
        <a:xfrm>
          <a:off x="0" y="4069002"/>
          <a:ext cx="7315200" cy="1203929"/>
        </a:xfrm>
        <a:prstGeom prst="roundRect">
          <a:avLst/>
        </a:prstGeom>
        <a:solidFill>
          <a:schemeClr val="accent2">
            <a:hueOff val="8385761"/>
            <a:satOff val="22941"/>
            <a:lumOff val="-1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Updated and Reimagined Employee Retention Survey</a:t>
          </a:r>
        </a:p>
      </dsp:txBody>
      <dsp:txXfrm>
        <a:off x="58771" y="4127773"/>
        <a:ext cx="7197658" cy="1086387"/>
      </dsp:txXfrm>
    </dsp:sp>
    <dsp:sp modelId="{8A6E0D54-A062-48F2-8A8E-972524698DD7}">
      <dsp:nvSpPr>
        <dsp:cNvPr id="0" name=""/>
        <dsp:cNvSpPr/>
      </dsp:nvSpPr>
      <dsp:spPr>
        <a:xfrm>
          <a:off x="0" y="5414052"/>
          <a:ext cx="7315200" cy="1203929"/>
        </a:xfrm>
        <a:prstGeom prst="roundRect">
          <a:avLst/>
        </a:prstGeom>
        <a:solidFill>
          <a:schemeClr val="accent2">
            <a:hueOff val="11181014"/>
            <a:satOff val="30588"/>
            <a:lumOff val="-1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Annual Workforce Data</a:t>
          </a:r>
        </a:p>
      </dsp:txBody>
      <dsp:txXfrm>
        <a:off x="58771" y="5472823"/>
        <a:ext cx="7197658" cy="108638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7EC6F9-D6FB-40D9-9CEB-B02BDF1A5622}" type="datetimeFigureOut">
              <a:rPr lang="en-US" smtClean="0"/>
              <a:t>2/10/2026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0EF7D2A-869E-43E8-8310-228026B2884A}" type="slidenum">
              <a:rPr lang="en-US" smtClean="0"/>
              <a:t>‹#›</a:t>
            </a:fld>
            <a:endParaRPr lang="en-US"/>
          </a:p>
        </p:txBody>
      </p:sp>
    </p:spTree>
    <p:extLst>
      <p:ext uri="{BB962C8B-B14F-4D97-AF65-F5344CB8AC3E}">
        <p14:creationId xmlns:p14="http://schemas.microsoft.com/office/powerpoint/2010/main" val="133598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657600" y="72530"/>
            <a:ext cx="2971800" cy="457200"/>
          </a:xfrm>
          <a:prstGeom prst="rect">
            <a:avLst/>
          </a:prstGeom>
        </p:spPr>
        <p:txBody>
          <a:bodyPr vert="horz" lIns="91440" tIns="45720" rIns="91440" bIns="45720" rtlCol="0"/>
          <a:lstStyle>
            <a:lvl1pPr algn="r">
              <a:defRPr sz="1200"/>
            </a:lvl1pPr>
          </a:lstStyle>
          <a:p>
            <a:fld id="{BF724C51-3C9F-438D-B39A-CB4AB56A6822}" type="datetimeFigureOut">
              <a:rPr lang="en-US" smtClean="0"/>
              <a:pPr/>
              <a:t>2/10/2026</a:t>
            </a:fld>
            <a:endParaRPr lang="en-US"/>
          </a:p>
        </p:txBody>
      </p:sp>
      <p:sp>
        <p:nvSpPr>
          <p:cNvPr id="4" name="Slide Image Placeholder 3"/>
          <p:cNvSpPr>
            <a:spLocks noGrp="1" noRot="1" noChangeAspect="1"/>
          </p:cNvSpPr>
          <p:nvPr>
            <p:ph type="sldImg" idx="2"/>
          </p:nvPr>
        </p:nvSpPr>
        <p:spPr>
          <a:xfrm>
            <a:off x="1943100" y="658483"/>
            <a:ext cx="2971800" cy="16716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2458873"/>
            <a:ext cx="5486400" cy="59993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657600" y="8686800"/>
            <a:ext cx="2971800" cy="457200"/>
          </a:xfrm>
          <a:prstGeom prst="rect">
            <a:avLst/>
          </a:prstGeom>
        </p:spPr>
        <p:txBody>
          <a:bodyPr vert="horz" lIns="91440" tIns="45720" rIns="91440" bIns="45720" rtlCol="0" anchor="t"/>
          <a:lstStyle>
            <a:lvl1pPr algn="r">
              <a:defRPr sz="1200"/>
            </a:lvl1pPr>
          </a:lstStyle>
          <a:p>
            <a:fld id="{2BC509BC-96CC-450E-AF8D-E9E42D454FE3}" type="slidenum">
              <a:rPr lang="en-US" smtClean="0"/>
              <a:pPr/>
              <a:t>‹#›</a:t>
            </a:fld>
            <a:endParaRPr lang="en-US"/>
          </a:p>
        </p:txBody>
      </p:sp>
    </p:spTree>
    <p:extLst>
      <p:ext uri="{BB962C8B-B14F-4D97-AF65-F5344CB8AC3E}">
        <p14:creationId xmlns:p14="http://schemas.microsoft.com/office/powerpoint/2010/main" val="2148407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457200"/>
            <a:ext cx="3030538" cy="1704975"/>
          </a:xfrm>
        </p:spPr>
      </p:sp>
      <p:sp>
        <p:nvSpPr>
          <p:cNvPr id="3" name="Notes Placeholder 2"/>
          <p:cNvSpPr>
            <a:spLocks noGrp="1"/>
          </p:cNvSpPr>
          <p:nvPr>
            <p:ph type="body" idx="1"/>
          </p:nvPr>
        </p:nvSpPr>
        <p:spPr>
          <a:xfrm>
            <a:off x="685800" y="2438400"/>
            <a:ext cx="5486400" cy="6019800"/>
          </a:xfrm>
        </p:spPr>
        <p:txBody>
          <a:bodyPr>
            <a:normAutofit/>
          </a:bodyPr>
          <a:lstStyle/>
          <a:p>
            <a:pPr defTabSz="937900">
              <a:lnSpc>
                <a:spcPct val="107000"/>
              </a:lnSpc>
              <a:spcAft>
                <a:spcPts val="1200"/>
              </a:spcAft>
              <a:defRPr/>
            </a:pPr>
            <a:r>
              <a:rPr lang="en-US" dirty="0">
                <a:latin typeface="Arial" panose="020B0604020202020204" pitchFamily="34" charset="0"/>
                <a:ea typeface="Calibri" panose="020F0502020204030204" pitchFamily="34" charset="0"/>
                <a:cs typeface="Arial" panose="020B0604020202020204" pitchFamily="34" charset="0"/>
              </a:rPr>
              <a:t>It is so great to join you today! Special thanks to the _____ Chapter board for planning this meeting and bringing you together. It’s so important for us to engage and connect, and I’m glad you are gathered to learn and share with each other.  </a:t>
            </a:r>
          </a:p>
          <a:p>
            <a:pPr>
              <a:lnSpc>
                <a:spcPct val="107000"/>
              </a:lnSpc>
              <a:spcAft>
                <a:spcPts val="1200"/>
              </a:spcAft>
            </a:pPr>
            <a:r>
              <a:rPr lang="en-US" dirty="0">
                <a:latin typeface="Arial" panose="020B0604020202020204" pitchFamily="34" charset="0"/>
                <a:cs typeface="Arial" panose="020B0604020202020204" pitchFamily="34" charset="0"/>
              </a:rPr>
              <a:t>We are certainly living through unprecedented times (again). We are adjusting and adapting to a flurry of executive orders, and campuses across the country are grappling with cuts in federal funding and enrollment declines that could potentially redefine and restructure higher education. And pending congressional budget actions could further impact the resources available to support student programs and resources. We have faced extraordinary challenges, and we know that more lie ahead for you, your institutions and CUPA-HR.</a:t>
            </a:r>
            <a:endParaRPr lang="en-US"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Aft>
                <a:spcPts val="1200"/>
              </a:spcAft>
              <a:buClrTx/>
              <a:buSzTx/>
              <a:buFontTx/>
              <a:buNone/>
              <a:tabLst/>
              <a:defRPr/>
            </a:pPr>
            <a:r>
              <a:rPr lang="en-US" dirty="0">
                <a:latin typeface="Arial" panose="020B0604020202020204" pitchFamily="34" charset="0"/>
                <a:cs typeface="Arial" panose="020B0604020202020204" pitchFamily="34" charset="0"/>
              </a:rPr>
              <a:t>With your guidance and support, we are diligently working to adjust and adapt while doing our best to stay true to CUPA-HR’s values. Our values — community and belonging, innovation, service excellence, and integrity — clearly drive our work every day. </a:t>
            </a:r>
          </a:p>
          <a:p>
            <a:pPr marL="0" marR="0" lvl="0" indent="0" algn="l" defTabSz="914400" rtl="0" eaLnBrk="1" fontAlgn="auto" latinLnBrk="0" hangingPunct="1">
              <a:lnSpc>
                <a:spcPct val="107000"/>
              </a:lnSpc>
              <a:spcAft>
                <a:spcPts val="1200"/>
              </a:spcAft>
              <a:buClrTx/>
              <a:buSzTx/>
              <a:buFontTx/>
              <a:buNone/>
              <a:tabLst/>
              <a:defRPr/>
            </a:pPr>
            <a:r>
              <a:rPr lang="en-US" dirty="0">
                <a:latin typeface="Arial" panose="020B0604020202020204" pitchFamily="34" charset="0"/>
                <a:ea typeface="Calibri" panose="020F0502020204030204" pitchFamily="34" charset="0"/>
                <a:cs typeface="Arial" panose="020B0604020202020204" pitchFamily="34" charset="0"/>
              </a:rPr>
              <a:t>With all of this in mind, I am pleased to let you know that last year was another extraordinary year for CUPA-HR and that we are very excited about the year ahead. </a:t>
            </a:r>
          </a:p>
          <a:p>
            <a:pPr>
              <a:lnSpc>
                <a:spcPct val="107000"/>
              </a:lnSpc>
              <a:spcAft>
                <a:spcPts val="1200"/>
              </a:spcAft>
            </a:pPr>
            <a:r>
              <a:rPr lang="en-US" dirty="0">
                <a:latin typeface="Arial" panose="020B0604020202020204" pitchFamily="34" charset="0"/>
                <a:ea typeface="Calibri" panose="020F0502020204030204" pitchFamily="34" charset="0"/>
                <a:cs typeface="Arial" panose="020B0604020202020204" pitchFamily="34" charset="0"/>
              </a:rPr>
              <a:t>Here are some quick CUPA-HR updates and information regarding the great work ahead of us this year.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0B824-BF55-47C2-BF4A-D8B1EF9D89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9343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9313" y="279400"/>
            <a:ext cx="2617787" cy="1473200"/>
          </a:xfrm>
        </p:spPr>
      </p:sp>
      <p:sp>
        <p:nvSpPr>
          <p:cNvPr id="3" name="Notes Placeholder 2"/>
          <p:cNvSpPr>
            <a:spLocks noGrp="1"/>
          </p:cNvSpPr>
          <p:nvPr>
            <p:ph type="body" idx="1"/>
          </p:nvPr>
        </p:nvSpPr>
        <p:spPr>
          <a:xfrm>
            <a:off x="685800" y="1981201"/>
            <a:ext cx="5486400" cy="6934199"/>
          </a:xfrm>
        </p:spPr>
        <p:txBody>
          <a:bodyPr>
            <a:normAutofit fontScale="55000" lnSpcReduction="20000"/>
          </a:bodyPr>
          <a:lstStyle/>
          <a:p>
            <a:pPr>
              <a:lnSpc>
                <a:spcPct val="127000"/>
              </a:lnSpc>
              <a:spcAft>
                <a:spcPts val="1200"/>
              </a:spcAft>
            </a:pPr>
            <a:r>
              <a:rPr lang="en-US" sz="2200" kern="100" dirty="0">
                <a:latin typeface="Arial" panose="020B0604020202020204" pitchFamily="34" charset="0"/>
                <a:ea typeface="Aptos" panose="020B0004020202020204" pitchFamily="34" charset="0"/>
                <a:cs typeface="Arial" panose="020B0604020202020204" pitchFamily="34" charset="0"/>
              </a:rPr>
              <a:t>Now for an update on our Higher Ed Workforce Research…</a:t>
            </a:r>
            <a:endParaRPr lang="en-US" sz="2200" b="1" kern="100" dirty="0">
              <a:latin typeface="Arial" panose="020B0604020202020204" pitchFamily="34" charset="0"/>
              <a:ea typeface="Aptos" panose="020B0004020202020204" pitchFamily="34" charset="0"/>
              <a:cs typeface="Arial" panose="020B0604020202020204" pitchFamily="34" charset="0"/>
            </a:endParaRPr>
          </a:p>
          <a:p>
            <a:pPr>
              <a:lnSpc>
                <a:spcPct val="127000"/>
              </a:lnSpc>
              <a:spcAft>
                <a:spcPts val="600"/>
              </a:spcAft>
            </a:pPr>
            <a:r>
              <a:rPr lang="en-US" sz="2200" b="1" i="1" dirty="0">
                <a:latin typeface="Arial" panose="020B0604020202020204" pitchFamily="34" charset="0"/>
                <a:cs typeface="Arial" panose="020B0604020202020204" pitchFamily="34" charset="0"/>
              </a:rPr>
              <a:t>Signature Surveys</a:t>
            </a:r>
            <a:endParaRPr lang="en-US" sz="2200" b="1" dirty="0">
              <a:latin typeface="Arial" panose="020B0604020202020204" pitchFamily="34" charset="0"/>
              <a:cs typeface="Arial" panose="020B0604020202020204" pitchFamily="34" charset="0"/>
            </a:endParaRPr>
          </a:p>
          <a:p>
            <a:pPr>
              <a:lnSpc>
                <a:spcPct val="127000"/>
              </a:lnSpc>
              <a:spcAft>
                <a:spcPts val="1200"/>
              </a:spcAft>
            </a:pPr>
            <a:r>
              <a:rPr lang="en-US" sz="2200" dirty="0">
                <a:latin typeface="Arial" panose="020B0604020202020204" pitchFamily="34" charset="0"/>
                <a:cs typeface="Arial" panose="020B0604020202020204" pitchFamily="34" charset="0"/>
              </a:rPr>
              <a:t>The number of incumbents included in the four signature surveys (Administrators, Professionals, Faculty and Staff) during the 2025-26 fiscal year </a:t>
            </a:r>
            <a:r>
              <a:rPr lang="en-US" sz="2200">
                <a:latin typeface="Arial" panose="020B0604020202020204" pitchFamily="34" charset="0"/>
                <a:cs typeface="Arial" panose="020B0604020202020204" pitchFamily="34" charset="0"/>
              </a:rPr>
              <a:t>is 961,223 — </a:t>
            </a:r>
            <a:r>
              <a:rPr lang="en-US" sz="2200" dirty="0">
                <a:latin typeface="Arial" panose="020B0604020202020204" pitchFamily="34" charset="0"/>
                <a:cs typeface="Arial" panose="020B0604020202020204" pitchFamily="34" charset="0"/>
              </a:rPr>
              <a:t>an increase </a:t>
            </a:r>
            <a:r>
              <a:rPr lang="en-US" sz="2200">
                <a:latin typeface="Arial" panose="020B0604020202020204" pitchFamily="34" charset="0"/>
                <a:cs typeface="Arial" panose="020B0604020202020204" pitchFamily="34" charset="0"/>
              </a:rPr>
              <a:t>from 922,755 </a:t>
            </a:r>
            <a:r>
              <a:rPr lang="en-US" sz="2200" dirty="0">
                <a:latin typeface="Arial" panose="020B0604020202020204" pitchFamily="34" charset="0"/>
                <a:cs typeface="Arial" panose="020B0604020202020204" pitchFamily="34" charset="0"/>
              </a:rPr>
              <a:t>the year prior – this is another record for CUPA-HR! We are also very pleased with the outstanding, consistent level of participation by higher ed institutions, with increases for the Professionals and Faculty surveys this year. There is no annual dataset like this, thanks to you and our colleagues across the country who submit data. And we appreciate those of you who use our very powerful DataOnDemand tools to create comparison groups to review compensation, workforce demographics and workforce size — in addition to hundreds of other possibilities to help you manage and lead your institution. </a:t>
            </a:r>
            <a:r>
              <a:rPr lang="en-US" sz="2200" kern="100" dirty="0">
                <a:latin typeface="Arial" panose="020B0604020202020204" pitchFamily="34" charset="0"/>
                <a:ea typeface="Aptos" panose="020B0004020202020204" pitchFamily="34" charset="0"/>
                <a:cs typeface="Arial" panose="020B0604020202020204" pitchFamily="34" charset="0"/>
              </a:rPr>
              <a:t> </a:t>
            </a:r>
          </a:p>
          <a:p>
            <a:pPr>
              <a:lnSpc>
                <a:spcPct val="127000"/>
              </a:lnSpc>
              <a:spcAft>
                <a:spcPts val="600"/>
              </a:spcAft>
            </a:pPr>
            <a:r>
              <a:rPr lang="en-US" sz="2200" b="1" i="1" dirty="0">
                <a:latin typeface="Arial" panose="020B0604020202020204" pitchFamily="34" charset="0"/>
                <a:cs typeface="Arial" panose="020B0604020202020204" pitchFamily="34" charset="0"/>
              </a:rPr>
              <a:t>New </a:t>
            </a:r>
            <a:r>
              <a:rPr lang="en-US" sz="2200" dirty="0">
                <a:latin typeface="Arial" panose="020B0604020202020204" pitchFamily="34" charset="0"/>
                <a:cs typeface="Arial" panose="020B0604020202020204" pitchFamily="34" charset="0"/>
              </a:rPr>
              <a:t>— </a:t>
            </a:r>
            <a:r>
              <a:rPr lang="en-US" sz="2200" b="1" i="1" dirty="0">
                <a:latin typeface="Arial" panose="020B0604020202020204" pitchFamily="34" charset="0"/>
                <a:cs typeface="Arial" panose="020B0604020202020204" pitchFamily="34" charset="0"/>
              </a:rPr>
              <a:t>Benefits Employee Experience and Structure (BEES) Survey</a:t>
            </a:r>
            <a:r>
              <a:rPr lang="en-US" sz="2200" b="1" dirty="0">
                <a:latin typeface="Arial" panose="020B0604020202020204" pitchFamily="34" charset="0"/>
                <a:cs typeface="Arial" panose="020B0604020202020204" pitchFamily="34" charset="0"/>
              </a:rPr>
              <a:t> </a:t>
            </a:r>
          </a:p>
          <a:p>
            <a:pPr>
              <a:lnSpc>
                <a:spcPct val="127000"/>
              </a:lnSpc>
              <a:spcAft>
                <a:spcPts val="1200"/>
              </a:spcAft>
            </a:pPr>
            <a:r>
              <a:rPr lang="en-US" sz="2200" dirty="0">
                <a:latin typeface="Arial" panose="020B0604020202020204" pitchFamily="34" charset="0"/>
                <a:cs typeface="Arial" panose="020B0604020202020204" pitchFamily="34" charset="0"/>
              </a:rPr>
              <a:t>During the 2024-25 fiscal year, we launched the new Benefits, Employee Experience and Structure Survey — including sections on flexible/remote work, well-being, and on certain reporting structures as well as some policies and practices of the institution. We just completed the second data collection which had good participation, and we look forward to greater participation as more higher ed HR leaders become aware of this excellent resource. </a:t>
            </a:r>
            <a:endParaRPr lang="en-US" sz="2200" i="1" dirty="0">
              <a:latin typeface="Arial" panose="020B0604020202020204" pitchFamily="34" charset="0"/>
              <a:cs typeface="Arial" panose="020B0604020202020204" pitchFamily="34" charset="0"/>
            </a:endParaRPr>
          </a:p>
          <a:p>
            <a:pPr>
              <a:lnSpc>
                <a:spcPct val="127000"/>
              </a:lnSpc>
              <a:spcAft>
                <a:spcPts val="600"/>
              </a:spcAft>
            </a:pPr>
            <a:r>
              <a:rPr lang="en-US" sz="2200" b="1" i="1" dirty="0">
                <a:latin typeface="Arial" panose="020B0604020202020204" pitchFamily="34" charset="0"/>
                <a:cs typeface="Arial" panose="020B0604020202020204" pitchFamily="34" charset="0"/>
              </a:rPr>
              <a:t>Updated and Reimagined Employee Retention Survey</a:t>
            </a:r>
            <a:endParaRPr lang="en-US" sz="2200" b="1" dirty="0">
              <a:latin typeface="Arial" panose="020B0604020202020204" pitchFamily="34" charset="0"/>
              <a:cs typeface="Arial" panose="020B0604020202020204" pitchFamily="34" charset="0"/>
            </a:endParaRPr>
          </a:p>
          <a:p>
            <a:pPr>
              <a:lnSpc>
                <a:spcPct val="127000"/>
              </a:lnSpc>
              <a:spcAft>
                <a:spcPts val="1200"/>
              </a:spcAft>
            </a:pPr>
            <a:r>
              <a:rPr lang="en-US" sz="2200" dirty="0">
                <a:latin typeface="Arial" panose="020B0604020202020204" pitchFamily="34" charset="0"/>
                <a:cs typeface="Arial" panose="020B0604020202020204" pitchFamily="34" charset="0"/>
              </a:rPr>
              <a:t>We also celebrated the launch of the new Employee Retention Survey in April 2025 and the associated report in September. Not every institution can afford to bring in a big consulting firm to conduct an employee climate survey. We are pleased to offer this incredible new resource to campuses across the country. You can find this report on cupahr.org, and the link will be included at the end of this presentation. </a:t>
            </a:r>
          </a:p>
          <a:p>
            <a:pPr>
              <a:lnSpc>
                <a:spcPct val="127000"/>
              </a:lnSpc>
              <a:spcAft>
                <a:spcPts val="1200"/>
              </a:spcAft>
            </a:pPr>
            <a:r>
              <a:rPr lang="en-US" sz="2200" b="1" i="1" kern="100" dirty="0">
                <a:latin typeface="Arial" panose="020B0604020202020204" pitchFamily="34" charset="0"/>
                <a:ea typeface="Aptos" panose="020B0004020202020204" pitchFamily="34" charset="0"/>
                <a:cs typeface="Arial" panose="020B0604020202020204" pitchFamily="34" charset="0"/>
              </a:rPr>
              <a:t>[continued]</a:t>
            </a:r>
            <a:endParaRPr lang="en-US" dirty="0"/>
          </a:p>
        </p:txBody>
      </p:sp>
      <p:sp>
        <p:nvSpPr>
          <p:cNvPr id="4" name="Slide Number Placeholder 3"/>
          <p:cNvSpPr>
            <a:spLocks noGrp="1"/>
          </p:cNvSpPr>
          <p:nvPr>
            <p:ph type="sldNum" sz="quarter" idx="5"/>
          </p:nvPr>
        </p:nvSpPr>
        <p:spPr/>
        <p:txBody>
          <a:bodyPr/>
          <a:lstStyle/>
          <a:p>
            <a:fld id="{2BC509BC-96CC-450E-AF8D-E9E42D454FE3}" type="slidenum">
              <a:rPr lang="en-US" smtClean="0"/>
              <a:pPr/>
              <a:t>10</a:t>
            </a:fld>
            <a:endParaRPr lang="en-US"/>
          </a:p>
        </p:txBody>
      </p:sp>
    </p:spTree>
    <p:extLst>
      <p:ext uri="{BB962C8B-B14F-4D97-AF65-F5344CB8AC3E}">
        <p14:creationId xmlns:p14="http://schemas.microsoft.com/office/powerpoint/2010/main" val="1498478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A358E-609D-901F-4710-BE04709EB5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9869F7-99F4-D68F-988A-B93360704A86}"/>
              </a:ext>
            </a:extLst>
          </p:cNvPr>
          <p:cNvSpPr>
            <a:spLocks noGrp="1" noRot="1" noChangeAspect="1"/>
          </p:cNvSpPr>
          <p:nvPr>
            <p:ph type="sldImg"/>
          </p:nvPr>
        </p:nvSpPr>
        <p:spPr>
          <a:xfrm>
            <a:off x="1951038" y="381000"/>
            <a:ext cx="2955925" cy="1662113"/>
          </a:xfrm>
        </p:spPr>
      </p:sp>
      <p:sp>
        <p:nvSpPr>
          <p:cNvPr id="3" name="Notes Placeholder 2">
            <a:extLst>
              <a:ext uri="{FF2B5EF4-FFF2-40B4-BE49-F238E27FC236}">
                <a16:creationId xmlns:a16="http://schemas.microsoft.com/office/drawing/2014/main" id="{DFDD297F-3B47-4696-C8F8-2040A0F6740F}"/>
              </a:ext>
            </a:extLst>
          </p:cNvPr>
          <p:cNvSpPr>
            <a:spLocks noGrp="1"/>
          </p:cNvSpPr>
          <p:nvPr>
            <p:ph type="body" idx="1"/>
          </p:nvPr>
        </p:nvSpPr>
        <p:spPr>
          <a:xfrm>
            <a:off x="685800" y="2209800"/>
            <a:ext cx="5486400" cy="6629399"/>
          </a:xfrm>
        </p:spPr>
        <p:txBody>
          <a:bodyPr>
            <a:normAutofit/>
          </a:bodyPr>
          <a:lstStyle/>
          <a:p>
            <a:pPr>
              <a:lnSpc>
                <a:spcPct val="117000"/>
              </a:lnSpc>
              <a:spcAft>
                <a:spcPts val="600"/>
              </a:spcAft>
            </a:pPr>
            <a:r>
              <a:rPr lang="en-US" b="1" i="1" kern="100">
                <a:latin typeface="Arial" panose="020B0604020202020204" pitchFamily="34" charset="0"/>
                <a:ea typeface="Aptos" panose="020B0004020202020204" pitchFamily="34" charset="0"/>
                <a:cs typeface="Arial" panose="020B0604020202020204" pitchFamily="34" charset="0"/>
              </a:rPr>
              <a:t>Annual Workforce Data</a:t>
            </a:r>
          </a:p>
          <a:p>
            <a:pPr marL="0" marR="0" lvl="0" indent="0" algn="l" defTabSz="914400" rtl="0" eaLnBrk="1" fontAlgn="auto" latinLnBrk="0" hangingPunct="1">
              <a:lnSpc>
                <a:spcPct val="117000"/>
              </a:lnSpc>
              <a:spcAft>
                <a:spcPts val="1200"/>
              </a:spcAft>
              <a:buClrTx/>
              <a:buSzTx/>
              <a:buFontTx/>
              <a:buNone/>
              <a:tabLst/>
              <a:defRPr/>
            </a:pPr>
            <a:r>
              <a:rPr lang="en-US" b="0" i="0" kern="100">
                <a:latin typeface="Arial" panose="020B0604020202020204" pitchFamily="34" charset="0"/>
                <a:ea typeface="Aptos" panose="020B0004020202020204" pitchFamily="34" charset="0"/>
                <a:cs typeface="Arial" panose="020B0604020202020204" pitchFamily="34" charset="0"/>
              </a:rPr>
              <a:t>Throughout the year, our research team includes updates to the annual workforce data shared on the website. Recent updates include information on national median ratios for staff, faculty and students; adjunct faculty pay per credit hour; most frequently outsourced HR functions; flexible work; changes in workforce size; higher ed workforce turnover; and workforce pay increases. All are critically important data for us to use in our work!</a:t>
            </a:r>
            <a:r>
              <a:rPr lang="en-US">
                <a:latin typeface="Arial" panose="020B0604020202020204" pitchFamily="34" charset="0"/>
                <a:cs typeface="Arial" panose="020B0604020202020204" pitchFamily="34" charset="0"/>
              </a:rPr>
              <a:t> You can find these data on cupahr.org and the link will be included at the end of this presentation. </a:t>
            </a:r>
          </a:p>
          <a:p>
            <a:endParaRPr lang="en-US"/>
          </a:p>
        </p:txBody>
      </p:sp>
      <p:sp>
        <p:nvSpPr>
          <p:cNvPr id="4" name="Slide Number Placeholder 3">
            <a:extLst>
              <a:ext uri="{FF2B5EF4-FFF2-40B4-BE49-F238E27FC236}">
                <a16:creationId xmlns:a16="http://schemas.microsoft.com/office/drawing/2014/main" id="{1C0667CC-288F-44E6-7296-D5BF9EC3F685}"/>
              </a:ext>
            </a:extLst>
          </p:cNvPr>
          <p:cNvSpPr>
            <a:spLocks noGrp="1"/>
          </p:cNvSpPr>
          <p:nvPr>
            <p:ph type="sldNum" sz="quarter" idx="5"/>
          </p:nvPr>
        </p:nvSpPr>
        <p:spPr/>
        <p:txBody>
          <a:bodyPr/>
          <a:lstStyle/>
          <a:p>
            <a:fld id="{2BC509BC-96CC-450E-AF8D-E9E42D454FE3}" type="slidenum">
              <a:rPr lang="en-US" smtClean="0"/>
              <a:pPr/>
              <a:t>11</a:t>
            </a:fld>
            <a:endParaRPr lang="en-US"/>
          </a:p>
        </p:txBody>
      </p:sp>
    </p:spTree>
    <p:extLst>
      <p:ext uri="{BB962C8B-B14F-4D97-AF65-F5344CB8AC3E}">
        <p14:creationId xmlns:p14="http://schemas.microsoft.com/office/powerpoint/2010/main" val="228020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304800"/>
            <a:ext cx="3030538" cy="1704975"/>
          </a:xfrm>
        </p:spPr>
      </p:sp>
      <p:sp>
        <p:nvSpPr>
          <p:cNvPr id="3" name="Notes Placeholder 2"/>
          <p:cNvSpPr>
            <a:spLocks noGrp="1"/>
          </p:cNvSpPr>
          <p:nvPr>
            <p:ph type="body" idx="1"/>
          </p:nvPr>
        </p:nvSpPr>
        <p:spPr>
          <a:xfrm>
            <a:off x="685800" y="2133601"/>
            <a:ext cx="5486400" cy="6172199"/>
          </a:xfrm>
        </p:spPr>
        <p:txBody>
          <a:bodyPr>
            <a:normAutofit/>
          </a:bodyPr>
          <a:lstStyle/>
          <a:p>
            <a:pPr>
              <a:lnSpc>
                <a:spcPct val="107000"/>
              </a:lnSpc>
              <a:spcAft>
                <a:spcPts val="1200"/>
              </a:spcAft>
            </a:pPr>
            <a:r>
              <a:rPr lang="en-US" dirty="0">
                <a:latin typeface="Arial" panose="020B0604020202020204" pitchFamily="34" charset="0"/>
                <a:cs typeface="Arial" panose="020B0604020202020204" pitchFamily="34" charset="0"/>
              </a:rPr>
              <a:t>Our association operations are the integral underpinnings for everything that we do. These encompass how we approach content and metrics, membership management and engagement, our conferences and events, our IT infrastructure, our overall finances, staffing and professional development.</a:t>
            </a:r>
          </a:p>
          <a:p>
            <a:pPr>
              <a:lnSpc>
                <a:spcPct val="107000"/>
              </a:lnSpc>
              <a:spcAft>
                <a:spcPts val="1200"/>
              </a:spcAft>
            </a:pPr>
            <a:r>
              <a:rPr lang="en-US" dirty="0">
                <a:latin typeface="Arial" panose="020B0604020202020204" pitchFamily="34" charset="0"/>
                <a:cs typeface="Arial" panose="020B0604020202020204" pitchFamily="34" charset="0"/>
              </a:rPr>
              <a:t>In April we will celebrate two full years on our new Association Management System, or AMS. For those of you who have gone through large software implementations, you know how challenging not just the implementation can be but also the issues that pop up as you actually use the software on a daily basis. Needless to say, we navigated </a:t>
            </a:r>
            <a:r>
              <a:rPr lang="en-US" i="1" dirty="0">
                <a:latin typeface="Arial" panose="020B0604020202020204" pitchFamily="34" charset="0"/>
                <a:cs typeface="Arial" panose="020B0604020202020204" pitchFamily="34" charset="0"/>
              </a:rPr>
              <a:t>a lot</a:t>
            </a:r>
            <a:r>
              <a:rPr lang="en-US" dirty="0">
                <a:latin typeface="Arial" panose="020B0604020202020204" pitchFamily="34" charset="0"/>
                <a:cs typeface="Arial" panose="020B0604020202020204" pitchFamily="34" charset="0"/>
              </a:rPr>
              <a:t>, we are proud of where we currently stand.  A tremendous thanks to our entire CUPA-HR team for their continued efforts in this process. </a:t>
            </a:r>
          </a:p>
          <a:p>
            <a:pPr>
              <a:lnSpc>
                <a:spcPct val="107000"/>
              </a:lnSpc>
              <a:spcAft>
                <a:spcPts val="1200"/>
              </a:spcAft>
            </a:pPr>
            <a:r>
              <a:rPr lang="en-US" dirty="0">
                <a:latin typeface="Arial" panose="020B0604020202020204" pitchFamily="34" charset="0"/>
                <a:cs typeface="Arial" panose="020B0604020202020204" pitchFamily="34" charset="0"/>
              </a:rPr>
              <a:t>Speaking of CUPA-HR team members, I am also excited to share that we not only have 100% staff retention, but we added two new team members – in early 2025, Christy Williams joined the Communications and Marketing team as our new Content Manager. Rebecca Larson joined us as our new Associate Director of Leadership Development. As many of you know, CUPA-HR is a fully remote organization. Currently we have employees in 10 different states. </a:t>
            </a:r>
          </a:p>
          <a:p>
            <a:pPr>
              <a:lnSpc>
                <a:spcPct val="107000"/>
              </a:lnSpc>
              <a:spcAft>
                <a:spcPts val="1200"/>
              </a:spcAft>
            </a:pPr>
            <a:r>
              <a:rPr lang="en-US" dirty="0">
                <a:latin typeface="Arial" panose="020B0604020202020204" pitchFamily="34" charset="0"/>
                <a:cs typeface="Arial" panose="020B0604020202020204" pitchFamily="34" charset="0"/>
              </a:rPr>
              <a:t>We also completed a significant website overhaul. This is not only a brand-new site, but also a new way of delivering content to our members. Our communications and marketing team worked hard on this project, and we have received a lot of positive feedback. </a:t>
            </a:r>
          </a:p>
          <a:p>
            <a:pPr>
              <a:lnSpc>
                <a:spcPct val="107000"/>
              </a:lnSpc>
              <a:spcAft>
                <a:spcPts val="1200"/>
              </a:spcAft>
            </a:pPr>
            <a:r>
              <a:rPr lang="en-US" b="1" i="1" kern="100" dirty="0">
                <a:latin typeface="Arial" panose="020B0604020202020204" pitchFamily="34" charset="0"/>
                <a:ea typeface="Aptos" panose="020B0004020202020204" pitchFamily="34" charset="0"/>
                <a:cs typeface="Arial" panose="020B0604020202020204" pitchFamily="34" charset="0"/>
              </a:rPr>
              <a:t>[continued]</a:t>
            </a:r>
            <a:endParaRPr lang="en-US" dirty="0"/>
          </a:p>
          <a:p>
            <a:endParaRPr lang="en-US" dirty="0"/>
          </a:p>
        </p:txBody>
      </p:sp>
      <p:sp>
        <p:nvSpPr>
          <p:cNvPr id="4" name="Slide Number Placeholder 3"/>
          <p:cNvSpPr>
            <a:spLocks noGrp="1"/>
          </p:cNvSpPr>
          <p:nvPr>
            <p:ph type="sldNum" sz="quarter" idx="5"/>
          </p:nvPr>
        </p:nvSpPr>
        <p:spPr/>
        <p:txBody>
          <a:bodyPr/>
          <a:lstStyle/>
          <a:p>
            <a:fld id="{2BC509BC-96CC-450E-AF8D-E9E42D454FE3}" type="slidenum">
              <a:rPr lang="en-US" smtClean="0"/>
              <a:pPr/>
              <a:t>12</a:t>
            </a:fld>
            <a:endParaRPr lang="en-US"/>
          </a:p>
        </p:txBody>
      </p:sp>
    </p:spTree>
    <p:extLst>
      <p:ext uri="{BB962C8B-B14F-4D97-AF65-F5344CB8AC3E}">
        <p14:creationId xmlns:p14="http://schemas.microsoft.com/office/powerpoint/2010/main" val="3653024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9FE1B-CE4C-01CA-A817-72C8CE7167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067E47-0F5D-16FF-0381-4FED256C5223}"/>
              </a:ext>
            </a:extLst>
          </p:cNvPr>
          <p:cNvSpPr>
            <a:spLocks noGrp="1" noRot="1" noChangeAspect="1"/>
          </p:cNvSpPr>
          <p:nvPr>
            <p:ph type="sldImg"/>
          </p:nvPr>
        </p:nvSpPr>
        <p:spPr>
          <a:xfrm>
            <a:off x="1828800" y="304800"/>
            <a:ext cx="3030538" cy="1704975"/>
          </a:xfrm>
        </p:spPr>
      </p:sp>
      <p:sp>
        <p:nvSpPr>
          <p:cNvPr id="3" name="Notes Placeholder 2">
            <a:extLst>
              <a:ext uri="{FF2B5EF4-FFF2-40B4-BE49-F238E27FC236}">
                <a16:creationId xmlns:a16="http://schemas.microsoft.com/office/drawing/2014/main" id="{CC7040C0-E466-FD76-DB6A-27B95C1604CD}"/>
              </a:ext>
            </a:extLst>
          </p:cNvPr>
          <p:cNvSpPr>
            <a:spLocks noGrp="1"/>
          </p:cNvSpPr>
          <p:nvPr>
            <p:ph type="body" idx="1"/>
          </p:nvPr>
        </p:nvSpPr>
        <p:spPr>
          <a:xfrm>
            <a:off x="685800" y="2133601"/>
            <a:ext cx="5486400" cy="6324600"/>
          </a:xfrm>
        </p:spPr>
        <p:txBody>
          <a:bodyPr>
            <a:normAutofit/>
          </a:bodyPr>
          <a:lstStyle/>
          <a:p>
            <a:pPr>
              <a:lnSpc>
                <a:spcPct val="107000"/>
              </a:lnSpc>
              <a:spcAft>
                <a:spcPts val="1200"/>
              </a:spcAft>
            </a:pPr>
            <a:r>
              <a:rPr lang="en-US" dirty="0">
                <a:latin typeface="Arial" panose="020B0604020202020204" pitchFamily="34" charset="0"/>
                <a:cs typeface="Arial" panose="020B0604020202020204" pitchFamily="34" charset="0"/>
              </a:rPr>
              <a:t>Related to this, in early 2025, we began some very focused efforts on AI and its application not only for our association staff, but also for our members and their institutions. AI, as we have already begun to see, is being called the greatest workforce disruptor since the Industrial Revolution. The disruption isn’t so much about an individual being replaced by AI as it is about an individual being replaced by another individual who knows how to use AI. Subsequently, this is and will continue to be an area of focus for CUPA-HR. </a:t>
            </a:r>
          </a:p>
          <a:p>
            <a:pPr>
              <a:lnSpc>
                <a:spcPct val="107000"/>
              </a:lnSpc>
              <a:spcAft>
                <a:spcPts val="1200"/>
              </a:spcAft>
            </a:pPr>
            <a:r>
              <a:rPr lang="en-US" dirty="0">
                <a:latin typeface="Arial" panose="020B0604020202020204" pitchFamily="34" charset="0"/>
                <a:cs typeface="Arial" panose="020B0604020202020204" pitchFamily="34" charset="0"/>
              </a:rPr>
              <a:t>As part of this effort, we purchased an AI agent for our website to assist our members in finding the solutions they are seeking. We’ve named this agent Cooper, and you can interact with Cooper today! We’re very excited about this new tool and look forward to continuing to refine it as we move forward. </a:t>
            </a:r>
          </a:p>
          <a:p>
            <a:pPr>
              <a:lnSpc>
                <a:spcPct val="107000"/>
              </a:lnSpc>
              <a:spcAft>
                <a:spcPts val="1200"/>
              </a:spcAft>
            </a:pPr>
            <a:r>
              <a:rPr lang="en-US" dirty="0">
                <a:latin typeface="Arial" panose="020B0604020202020204" pitchFamily="34" charset="0"/>
                <a:cs typeface="Arial" panose="020B0604020202020204" pitchFamily="34" charset="0"/>
              </a:rPr>
              <a:t>Finally, I’d like to extend my gratitude to the entire CUPA-HR team for all they did this past year and continue to do to make CUPA-HR what is for one another and for our members. This is truly a special organization, and I hope that each of you feel that as well. We are so fortunate, and I look forward to the year ahead!  </a:t>
            </a:r>
          </a:p>
          <a:p>
            <a:endParaRPr lang="en-US" dirty="0"/>
          </a:p>
        </p:txBody>
      </p:sp>
      <p:sp>
        <p:nvSpPr>
          <p:cNvPr id="4" name="Slide Number Placeholder 3">
            <a:extLst>
              <a:ext uri="{FF2B5EF4-FFF2-40B4-BE49-F238E27FC236}">
                <a16:creationId xmlns:a16="http://schemas.microsoft.com/office/drawing/2014/main" id="{DBF2134F-D8E5-2EC8-E156-43805A066671}"/>
              </a:ext>
            </a:extLst>
          </p:cNvPr>
          <p:cNvSpPr>
            <a:spLocks noGrp="1"/>
          </p:cNvSpPr>
          <p:nvPr>
            <p:ph type="sldNum" sz="quarter" idx="5"/>
          </p:nvPr>
        </p:nvSpPr>
        <p:spPr/>
        <p:txBody>
          <a:bodyPr/>
          <a:lstStyle/>
          <a:p>
            <a:fld id="{2BC509BC-96CC-450E-AF8D-E9E42D454FE3}" type="slidenum">
              <a:rPr lang="en-US" smtClean="0"/>
              <a:pPr/>
              <a:t>13</a:t>
            </a:fld>
            <a:endParaRPr lang="en-US"/>
          </a:p>
        </p:txBody>
      </p:sp>
    </p:spTree>
    <p:extLst>
      <p:ext uri="{BB962C8B-B14F-4D97-AF65-F5344CB8AC3E}">
        <p14:creationId xmlns:p14="http://schemas.microsoft.com/office/powerpoint/2010/main" val="2932943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3100" y="528638"/>
            <a:ext cx="2971800" cy="1671637"/>
          </a:xfrm>
        </p:spPr>
      </p:sp>
      <p:sp>
        <p:nvSpPr>
          <p:cNvPr id="3" name="Notes Placeholder 2"/>
          <p:cNvSpPr>
            <a:spLocks noGrp="1"/>
          </p:cNvSpPr>
          <p:nvPr>
            <p:ph type="body" idx="1"/>
          </p:nvPr>
        </p:nvSpPr>
        <p:spPr/>
        <p:txBody>
          <a:bodyPr/>
          <a:lstStyle/>
          <a:p>
            <a:pPr>
              <a:lnSpc>
                <a:spcPct val="107000"/>
              </a:lnSpc>
              <a:spcAft>
                <a:spcPts val="1200"/>
              </a:spcAft>
            </a:pPr>
            <a:r>
              <a:rPr lang="en-US" dirty="0">
                <a:latin typeface="Arial" panose="020B0604020202020204" pitchFamily="34" charset="0"/>
                <a:ea typeface="Calibri" panose="020F0502020204030204" pitchFamily="34" charset="0"/>
                <a:cs typeface="Arial" panose="020B0604020202020204" pitchFamily="34" charset="0"/>
              </a:rPr>
              <a:t>These are challenging times for higher ed and higher ed HR, but you are making an impact every single day</a:t>
            </a:r>
            <a:r>
              <a:rPr lang="en-US">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1200"/>
              </a:spcAft>
            </a:pPr>
            <a:r>
              <a:rPr lang="en-US">
                <a:latin typeface="Arial" panose="020B0604020202020204" pitchFamily="34" charset="0"/>
                <a:ea typeface="Calibri" panose="020F0502020204030204" pitchFamily="34" charset="0"/>
                <a:cs typeface="Arial" panose="020B0604020202020204" pitchFamily="34" charset="0"/>
              </a:rPr>
              <a:t>We </a:t>
            </a:r>
            <a:r>
              <a:rPr lang="en-US" dirty="0">
                <a:latin typeface="Arial" panose="020B0604020202020204" pitchFamily="34" charset="0"/>
                <a:ea typeface="Calibri" panose="020F0502020204030204" pitchFamily="34" charset="0"/>
                <a:cs typeface="Arial" panose="020B0604020202020204" pitchFamily="34" charset="0"/>
              </a:rPr>
              <a:t>higher ed HR professionals are a resilient bunch</a:t>
            </a:r>
            <a:r>
              <a:rPr lang="en-US">
                <a:latin typeface="Arial" panose="020B0604020202020204" pitchFamily="34" charset="0"/>
                <a:ea typeface="Calibri" panose="020F0502020204030204" pitchFamily="34" charset="0"/>
                <a:cs typeface="Arial" panose="020B0604020202020204" pitchFamily="34" charset="0"/>
              </a:rPr>
              <a:t>, and </a:t>
            </a:r>
            <a:r>
              <a:rPr lang="en-US" dirty="0">
                <a:latin typeface="Arial" panose="020B0604020202020204" pitchFamily="34" charset="0"/>
                <a:ea typeface="Calibri" panose="020F0502020204030204" pitchFamily="34" charset="0"/>
                <a:cs typeface="Arial" panose="020B0604020202020204" pitchFamily="34" charset="0"/>
              </a:rPr>
              <a:t>it’s so important for us to engage, connect with, and support each other. CUPA-HR is higher ed HR. This is our community</a:t>
            </a:r>
            <a:r>
              <a:rPr lang="en-US">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1200"/>
              </a:spcAft>
            </a:pPr>
            <a:r>
              <a:rPr lang="en-US">
                <a:latin typeface="Arial" panose="020B0604020202020204" pitchFamily="34" charset="0"/>
                <a:ea typeface="Calibri" panose="020F0502020204030204" pitchFamily="34" charset="0"/>
                <a:cs typeface="Arial" panose="020B0604020202020204" pitchFamily="34" charset="0"/>
              </a:rPr>
              <a:t>I </a:t>
            </a:r>
            <a:r>
              <a:rPr lang="en-US" dirty="0">
                <a:latin typeface="Arial" panose="020B0604020202020204" pitchFamily="34" charset="0"/>
                <a:ea typeface="Calibri" panose="020F0502020204030204" pitchFamily="34" charset="0"/>
                <a:cs typeface="Arial" panose="020B0604020202020204" pitchFamily="34" charset="0"/>
              </a:rPr>
              <a:t>encourage you to make the most of your time here today and to make sure you leave with contact information for several of the HR colleagues you meet here</a:t>
            </a:r>
            <a:r>
              <a:rPr lang="en-US">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1200"/>
              </a:spcAft>
            </a:pPr>
            <a:r>
              <a:rPr lang="en-US">
                <a:latin typeface="Arial" panose="020B0604020202020204" pitchFamily="34" charset="0"/>
                <a:ea typeface="Calibri" panose="020F0502020204030204" pitchFamily="34" charset="0"/>
                <a:cs typeface="Arial" panose="020B0604020202020204" pitchFamily="34" charset="0"/>
              </a:rPr>
              <a:t>Also</a:t>
            </a:r>
            <a:r>
              <a:rPr lang="en-US" dirty="0">
                <a:latin typeface="Arial" panose="020B0604020202020204" pitchFamily="34" charset="0"/>
                <a:ea typeface="Calibri" panose="020F0502020204030204" pitchFamily="34" charset="0"/>
                <a:cs typeface="Arial" panose="020B0604020202020204" pitchFamily="34" charset="0"/>
              </a:rPr>
              <a:t>, if you aren’t already on your institution’s CUPA-HR roster, please go to the website and add yourself. It’s easy and you shouldn’t be missing out on the frequent updates and access to resources created for higher ed HR. </a:t>
            </a:r>
          </a:p>
          <a:p>
            <a:endParaRPr lang="en-US" dirty="0"/>
          </a:p>
        </p:txBody>
      </p:sp>
      <p:sp>
        <p:nvSpPr>
          <p:cNvPr id="4" name="Slide Number Placeholder 3"/>
          <p:cNvSpPr>
            <a:spLocks noGrp="1"/>
          </p:cNvSpPr>
          <p:nvPr>
            <p:ph type="sldNum" sz="quarter" idx="5"/>
          </p:nvPr>
        </p:nvSpPr>
        <p:spPr/>
        <p:txBody>
          <a:bodyPr/>
          <a:lstStyle/>
          <a:p>
            <a:fld id="{2BC509BC-96CC-450E-AF8D-E9E42D454FE3}" type="slidenum">
              <a:rPr lang="en-US" smtClean="0"/>
              <a:pPr/>
              <a:t>14</a:t>
            </a:fld>
            <a:endParaRPr lang="en-US"/>
          </a:p>
        </p:txBody>
      </p:sp>
    </p:spTree>
    <p:extLst>
      <p:ext uri="{BB962C8B-B14F-4D97-AF65-F5344CB8AC3E}">
        <p14:creationId xmlns:p14="http://schemas.microsoft.com/office/powerpoint/2010/main" val="780391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3100" y="558800"/>
            <a:ext cx="2971800" cy="1671638"/>
          </a:xfrm>
        </p:spPr>
      </p:sp>
      <p:sp>
        <p:nvSpPr>
          <p:cNvPr id="3" name="Notes Placeholder 2"/>
          <p:cNvSpPr>
            <a:spLocks noGrp="1"/>
          </p:cNvSpPr>
          <p:nvPr>
            <p:ph type="body" idx="1"/>
          </p:nvPr>
        </p:nvSpPr>
        <p:spPr/>
        <p:txBody>
          <a:bodyPr/>
          <a:lstStyle/>
          <a:p>
            <a:pPr>
              <a:lnSpc>
                <a:spcPct val="107000"/>
              </a:lnSpc>
            </a:pPr>
            <a:r>
              <a:rPr lang="en-US" dirty="0">
                <a:latin typeface="Arial" panose="020B0604020202020204" pitchFamily="34" charset="0"/>
                <a:cs typeface="Arial" panose="020B0604020202020204" pitchFamily="34" charset="0"/>
              </a:rPr>
              <a:t>Here are the resources I touched on today. </a:t>
            </a:r>
          </a:p>
        </p:txBody>
      </p:sp>
      <p:sp>
        <p:nvSpPr>
          <p:cNvPr id="4" name="Slide Number Placeholder 3"/>
          <p:cNvSpPr>
            <a:spLocks noGrp="1"/>
          </p:cNvSpPr>
          <p:nvPr>
            <p:ph type="sldNum" sz="quarter" idx="5"/>
          </p:nvPr>
        </p:nvSpPr>
        <p:spPr/>
        <p:txBody>
          <a:bodyPr/>
          <a:lstStyle/>
          <a:p>
            <a:fld id="{2BC509BC-96CC-450E-AF8D-E9E42D454FE3}" type="slidenum">
              <a:rPr lang="en-US" smtClean="0"/>
              <a:pPr/>
              <a:t>15</a:t>
            </a:fld>
            <a:endParaRPr lang="en-US"/>
          </a:p>
        </p:txBody>
      </p:sp>
    </p:spTree>
    <p:extLst>
      <p:ext uri="{BB962C8B-B14F-4D97-AF65-F5344CB8AC3E}">
        <p14:creationId xmlns:p14="http://schemas.microsoft.com/office/powerpoint/2010/main" val="232636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5D6B2-922C-8B59-FD3F-17CD7FA8D4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4193BB-802B-60FB-292C-0E7EFB4BD1F6}"/>
              </a:ext>
            </a:extLst>
          </p:cNvPr>
          <p:cNvSpPr>
            <a:spLocks noGrp="1" noRot="1" noChangeAspect="1"/>
          </p:cNvSpPr>
          <p:nvPr>
            <p:ph type="sldImg"/>
          </p:nvPr>
        </p:nvSpPr>
        <p:spPr>
          <a:xfrm>
            <a:off x="1943100" y="544513"/>
            <a:ext cx="2971800" cy="1671637"/>
          </a:xfrm>
        </p:spPr>
      </p:sp>
      <p:sp>
        <p:nvSpPr>
          <p:cNvPr id="3" name="Notes Placeholder 2">
            <a:extLst>
              <a:ext uri="{FF2B5EF4-FFF2-40B4-BE49-F238E27FC236}">
                <a16:creationId xmlns:a16="http://schemas.microsoft.com/office/drawing/2014/main" id="{48698421-454B-919E-AE3B-7B2E0A6032FB}"/>
              </a:ext>
            </a:extLst>
          </p:cNvPr>
          <p:cNvSpPr>
            <a:spLocks noGrp="1"/>
          </p:cNvSpPr>
          <p:nvPr>
            <p:ph type="body" idx="1"/>
          </p:nvPr>
        </p:nvSpPr>
        <p:spPr>
          <a:xfrm>
            <a:off x="685800" y="2590800"/>
            <a:ext cx="5486400" cy="5867400"/>
          </a:xfrm>
        </p:spPr>
        <p:txBody>
          <a:bodyPr>
            <a:normAutofit/>
          </a:bodyPr>
          <a:lstStyle/>
          <a:p>
            <a:pPr>
              <a:lnSpc>
                <a:spcPct val="107000"/>
              </a:lnSpc>
              <a:spcAft>
                <a:spcPts val="1200"/>
              </a:spcAft>
            </a:pPr>
            <a:r>
              <a:rPr lang="en-US" dirty="0">
                <a:latin typeface="Arial" panose="020B0604020202020204" pitchFamily="34" charset="0"/>
                <a:ea typeface="Calibri" panose="020F0502020204030204" pitchFamily="34" charset="0"/>
                <a:cs typeface="Arial" panose="020B0604020202020204" pitchFamily="34" charset="0"/>
              </a:rPr>
              <a:t>If there is anything else I can share regarding the work of CUPA-HR, please just ask or send me an email. My email address is included on this slide. </a:t>
            </a:r>
          </a:p>
          <a:p>
            <a:pPr>
              <a:lnSpc>
                <a:spcPct val="107000"/>
              </a:lnSpc>
              <a:spcAft>
                <a:spcPts val="1200"/>
              </a:spcAft>
            </a:pPr>
            <a:r>
              <a:rPr lang="en-US">
                <a:latin typeface="Arial" panose="020B0604020202020204" pitchFamily="34" charset="0"/>
                <a:ea typeface="Calibri" panose="020F0502020204030204" pitchFamily="34" charset="0"/>
                <a:cs typeface="Arial" panose="020B0604020202020204" pitchFamily="34" charset="0"/>
              </a:rPr>
              <a:t>Thanks </a:t>
            </a:r>
            <a:r>
              <a:rPr lang="en-US" dirty="0">
                <a:latin typeface="Arial" panose="020B0604020202020204" pitchFamily="34" charset="0"/>
                <a:ea typeface="Calibri" panose="020F0502020204030204" pitchFamily="34" charset="0"/>
                <a:cs typeface="Arial" panose="020B0604020202020204" pitchFamily="34" charset="0"/>
              </a:rPr>
              <a:t>for inviting me to join you today. </a:t>
            </a:r>
            <a:endParaRPr lang="en-US" kern="100" dirty="0">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EBCB4790-D096-B5F9-67CA-F6C8FFA4392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0B824-BF55-47C2-BF4A-D8B1EF9D89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4577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3100" y="558800"/>
            <a:ext cx="2971800" cy="1671638"/>
          </a:xfrm>
        </p:spPr>
      </p:sp>
      <p:sp>
        <p:nvSpPr>
          <p:cNvPr id="3" name="Notes Placeholder 2"/>
          <p:cNvSpPr>
            <a:spLocks noGrp="1"/>
          </p:cNvSpPr>
          <p:nvPr>
            <p:ph type="body" idx="1"/>
          </p:nvPr>
        </p:nvSpPr>
        <p:spPr/>
        <p:txBody>
          <a:bodyPr/>
          <a:lstStyle/>
          <a:p>
            <a:pPr>
              <a:lnSpc>
                <a:spcPct val="107000"/>
              </a:lnSpc>
              <a:spcAft>
                <a:spcPts val="1200"/>
              </a:spcAft>
            </a:pPr>
            <a:r>
              <a:rPr lang="en-US" dirty="0">
                <a:latin typeface="Arial" panose="020B0604020202020204" pitchFamily="34" charset="0"/>
                <a:cs typeface="Arial" panose="020B0604020202020204" pitchFamily="34" charset="0"/>
              </a:rPr>
              <a:t>I hope all of you know that CUPA-HR is higher ed HR</a:t>
            </a:r>
            <a:r>
              <a:rPr lang="en-US">
                <a:latin typeface="Arial" panose="020B0604020202020204" pitchFamily="34" charset="0"/>
                <a:cs typeface="Arial" panose="020B0604020202020204" pitchFamily="34" charset="0"/>
              </a:rPr>
              <a:t>! </a:t>
            </a:r>
          </a:p>
          <a:p>
            <a:pPr>
              <a:lnSpc>
                <a:spcPct val="107000"/>
              </a:lnSpc>
              <a:spcAft>
                <a:spcPts val="1200"/>
              </a:spcAft>
            </a:pPr>
            <a:r>
              <a:rPr lang="en-US" sz="1200" b="0" i="0" kern="1200">
                <a:effectLst/>
                <a:highlight>
                  <a:srgbClr val="FFFFFF"/>
                </a:highlight>
                <a:latin typeface="Arial" panose="020B0604020202020204" pitchFamily="34" charset="0"/>
                <a:cs typeface="Arial" panose="020B0604020202020204" pitchFamily="34" charset="0"/>
              </a:rPr>
              <a:t>CUPA-HR’s </a:t>
            </a:r>
            <a:r>
              <a:rPr lang="en-US" sz="1200" b="0" i="0" kern="1200" dirty="0">
                <a:effectLst/>
                <a:highlight>
                  <a:srgbClr val="FFFFFF"/>
                </a:highlight>
                <a:latin typeface="Arial" panose="020B0604020202020204" pitchFamily="34" charset="0"/>
                <a:cs typeface="Arial" panose="020B0604020202020204" pitchFamily="34" charset="0"/>
              </a:rPr>
              <a:t>membership is made up of more than </a:t>
            </a:r>
            <a:r>
              <a:rPr lang="en-US" sz="1200" b="1" i="0" kern="1200" dirty="0">
                <a:effectLst/>
                <a:highlight>
                  <a:srgbClr val="FFFFFF"/>
                </a:highlight>
                <a:latin typeface="Arial" panose="020B0604020202020204" pitchFamily="34" charset="0"/>
                <a:cs typeface="Arial" panose="020B0604020202020204" pitchFamily="34" charset="0"/>
              </a:rPr>
              <a:t>23,000 HR professionals</a:t>
            </a:r>
            <a:r>
              <a:rPr lang="en-US" sz="1200" b="0" i="0" kern="1200" dirty="0">
                <a:effectLst/>
                <a:highlight>
                  <a:srgbClr val="FFFFFF"/>
                </a:highlight>
                <a:latin typeface="Arial" panose="020B0604020202020204" pitchFamily="34" charset="0"/>
                <a:cs typeface="Arial" panose="020B0604020202020204" pitchFamily="34" charset="0"/>
              </a:rPr>
              <a:t> and other higher ed leaders at more than </a:t>
            </a:r>
            <a:r>
              <a:rPr lang="en-US" sz="1200" b="1" i="0" kern="1200" dirty="0">
                <a:effectLst/>
                <a:highlight>
                  <a:srgbClr val="FFFFFF"/>
                </a:highlight>
                <a:latin typeface="Arial" panose="020B0604020202020204" pitchFamily="34" charset="0"/>
                <a:cs typeface="Arial" panose="020B0604020202020204" pitchFamily="34" charset="0"/>
              </a:rPr>
              <a:t>1,700 member organizations</a:t>
            </a:r>
            <a:r>
              <a:rPr lang="en-US" sz="1200" b="0" i="0" kern="1200" dirty="0">
                <a:effectLst/>
                <a:highlight>
                  <a:srgbClr val="FFFFFF"/>
                </a:highlight>
                <a:latin typeface="Arial" panose="020B0604020202020204" pitchFamily="34" charset="0"/>
                <a:cs typeface="Arial" panose="020B0604020202020204" pitchFamily="34" charset="0"/>
              </a:rPr>
              <a:t>. Below is some detailed information about who our members are. More than </a:t>
            </a:r>
            <a:r>
              <a:rPr lang="en-US" sz="1200" b="1" i="0" kern="1200" dirty="0">
                <a:effectLst/>
                <a:highlight>
                  <a:srgbClr val="FFFFFF"/>
                </a:highlight>
                <a:latin typeface="Arial" panose="020B0604020202020204" pitchFamily="34" charset="0"/>
                <a:cs typeface="Arial" panose="020B0604020202020204" pitchFamily="34" charset="0"/>
              </a:rPr>
              <a:t>955</a:t>
            </a:r>
            <a:r>
              <a:rPr lang="en-US" sz="1200" b="0" i="0" kern="1200" dirty="0">
                <a:effectLst/>
                <a:highlight>
                  <a:srgbClr val="FFFFFF"/>
                </a:highlight>
                <a:latin typeface="Arial" panose="020B0604020202020204" pitchFamily="34" charset="0"/>
                <a:cs typeface="Arial" panose="020B0604020202020204" pitchFamily="34" charset="0"/>
              </a:rPr>
              <a:t> of our organizations have 20+ years of </a:t>
            </a:r>
            <a:r>
              <a:rPr lang="en-US" sz="1200" b="0" i="0" kern="1200">
                <a:effectLst/>
                <a:highlight>
                  <a:srgbClr val="FFFFFF"/>
                </a:highlight>
                <a:latin typeface="Arial" panose="020B0604020202020204" pitchFamily="34" charset="0"/>
                <a:cs typeface="Arial" panose="020B0604020202020204" pitchFamily="34" charset="0"/>
              </a:rPr>
              <a:t>membership.</a:t>
            </a:r>
            <a:endParaRPr lang="en-US" sz="1200" b="0" i="0" kern="1200" dirty="0">
              <a:effectLst/>
              <a:highlight>
                <a:srgbClr val="FFFFFF"/>
              </a:highlight>
              <a:latin typeface="Arial" panose="020B0604020202020204" pitchFamily="34" charset="0"/>
              <a:cs typeface="Arial" panose="020B0604020202020204" pitchFamily="34" charset="0"/>
            </a:endParaRPr>
          </a:p>
          <a:p>
            <a:pPr>
              <a:lnSpc>
                <a:spcPct val="107000"/>
              </a:lnSpc>
              <a:spcAft>
                <a:spcPts val="1200"/>
              </a:spcAft>
            </a:pPr>
            <a:r>
              <a:rPr lang="en-US" sz="1200" b="0" i="0" kern="1200" dirty="0">
                <a:effectLst/>
                <a:highlight>
                  <a:srgbClr val="FFFFFF"/>
                </a:highlight>
                <a:latin typeface="Arial" panose="020B0604020202020204" pitchFamily="34" charset="0"/>
                <a:cs typeface="Arial" panose="020B0604020202020204" pitchFamily="34" charset="0"/>
              </a:rPr>
              <a:t>Our membership is institution-based and includes:</a:t>
            </a:r>
          </a:p>
          <a:p>
            <a:pPr marL="171450" indent="-171450">
              <a:lnSpc>
                <a:spcPct val="107000"/>
              </a:lnSpc>
              <a:spcAft>
                <a:spcPts val="1200"/>
              </a:spcAft>
              <a:buFont typeface="Arial" panose="020B0604020202020204" pitchFamily="34" charset="0"/>
              <a:buChar char="•"/>
            </a:pPr>
            <a:r>
              <a:rPr lang="en-US" sz="1200" b="0" i="0" kern="1200" dirty="0">
                <a:effectLst/>
                <a:highlight>
                  <a:srgbClr val="FFFFFF"/>
                </a:highlight>
                <a:latin typeface="Arial" panose="020B0604020202020204" pitchFamily="34" charset="0"/>
                <a:cs typeface="Arial" panose="020B0604020202020204" pitchFamily="34" charset="0"/>
              </a:rPr>
              <a:t>87% of all U.S. doctoral institutions</a:t>
            </a:r>
          </a:p>
          <a:p>
            <a:pPr marL="171450" indent="-171450">
              <a:lnSpc>
                <a:spcPct val="107000"/>
              </a:lnSpc>
              <a:spcAft>
                <a:spcPts val="1200"/>
              </a:spcAft>
              <a:buFont typeface="Arial" panose="020B0604020202020204" pitchFamily="34" charset="0"/>
              <a:buChar char="•"/>
            </a:pPr>
            <a:r>
              <a:rPr lang="en-US" sz="1200" b="0" i="0" kern="1200" dirty="0">
                <a:effectLst/>
                <a:highlight>
                  <a:srgbClr val="FFFFFF"/>
                </a:highlight>
                <a:latin typeface="Arial" panose="020B0604020202020204" pitchFamily="34" charset="0"/>
                <a:cs typeface="Arial" panose="020B0604020202020204" pitchFamily="34" charset="0"/>
              </a:rPr>
              <a:t>63% of all master’s institutions</a:t>
            </a:r>
          </a:p>
          <a:p>
            <a:pPr marL="171450" indent="-171450">
              <a:lnSpc>
                <a:spcPct val="107000"/>
              </a:lnSpc>
              <a:spcAft>
                <a:spcPts val="1200"/>
              </a:spcAft>
              <a:buFont typeface="Arial" panose="020B0604020202020204" pitchFamily="34" charset="0"/>
              <a:buChar char="•"/>
            </a:pPr>
            <a:r>
              <a:rPr lang="en-US" sz="1200" b="0" i="0" kern="1200" dirty="0">
                <a:effectLst/>
                <a:highlight>
                  <a:srgbClr val="FFFFFF"/>
                </a:highlight>
                <a:latin typeface="Arial" panose="020B0604020202020204" pitchFamily="34" charset="0"/>
                <a:cs typeface="Arial" panose="020B0604020202020204" pitchFamily="34" charset="0"/>
              </a:rPr>
              <a:t>57% of all bachelor’s institutions</a:t>
            </a:r>
          </a:p>
          <a:p>
            <a:pPr marL="171450" indent="-171450">
              <a:lnSpc>
                <a:spcPct val="107000"/>
              </a:lnSpc>
              <a:spcAft>
                <a:spcPts val="1200"/>
              </a:spcAft>
              <a:buFont typeface="Arial" panose="020B0604020202020204" pitchFamily="34" charset="0"/>
              <a:buChar char="•"/>
            </a:pPr>
            <a:r>
              <a:rPr lang="en-US" sz="1200" b="0" i="0" kern="1200" dirty="0">
                <a:effectLst/>
                <a:highlight>
                  <a:srgbClr val="FFFFFF"/>
                </a:highlight>
                <a:latin typeface="Arial" panose="020B0604020202020204" pitchFamily="34" charset="0"/>
                <a:cs typeface="Arial" panose="020B0604020202020204" pitchFamily="34" charset="0"/>
              </a:rPr>
              <a:t>More than 550 two-year and specialized institutions</a:t>
            </a:r>
          </a:p>
          <a:p>
            <a:pPr>
              <a:lnSpc>
                <a:spcPct val="107000"/>
              </a:lnSpc>
              <a:spcAft>
                <a:spcPts val="1200"/>
              </a:spcAft>
            </a:pPr>
            <a:r>
              <a:rPr lang="en-US" sz="1200" b="0" i="0" kern="1200" dirty="0">
                <a:effectLst/>
                <a:highlight>
                  <a:srgbClr val="FFFFFF"/>
                </a:highlight>
                <a:latin typeface="Arial" panose="020B0604020202020204" pitchFamily="34" charset="0"/>
                <a:cs typeface="Arial" panose="020B0604020202020204" pitchFamily="34" charset="0"/>
              </a:rPr>
              <a:t>We are also pleased that our membership includes a great mix of public and </a:t>
            </a:r>
            <a:r>
              <a:rPr lang="en-US" sz="1200" b="0" i="0" kern="1200">
                <a:effectLst/>
                <a:highlight>
                  <a:srgbClr val="FFFFFF"/>
                </a:highlight>
                <a:latin typeface="Arial" panose="020B0604020202020204" pitchFamily="34" charset="0"/>
                <a:cs typeface="Arial" panose="020B0604020202020204" pitchFamily="34" charset="0"/>
              </a:rPr>
              <a:t>private institutions, </a:t>
            </a:r>
            <a:r>
              <a:rPr lang="en-US" sz="1200" b="0" i="0" kern="1200" dirty="0">
                <a:effectLst/>
                <a:highlight>
                  <a:srgbClr val="FFFFFF"/>
                </a:highlight>
                <a:latin typeface="Arial" panose="020B0604020202020204" pitchFamily="34" charset="0"/>
                <a:cs typeface="Arial" panose="020B0604020202020204" pitchFamily="34" charset="0"/>
              </a:rPr>
              <a:t>with 50% representing public and 50% private institutions.</a:t>
            </a:r>
            <a:r>
              <a:rPr lang="en-US" sz="1200" b="0" i="0" kern="1200" dirty="0">
                <a:solidFill>
                  <a:schemeClr val="tx1"/>
                </a:solidFill>
                <a:effectLst/>
                <a:highlight>
                  <a:srgbClr val="FFFFFF"/>
                </a:highlight>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pPr marL="0" marR="0" lvl="0" indent="0" algn="r" defTabSz="937900" rtl="0" eaLnBrk="1" fontAlgn="auto" latinLnBrk="0" hangingPunct="1">
              <a:lnSpc>
                <a:spcPct val="100000"/>
              </a:lnSpc>
              <a:spcBef>
                <a:spcPts val="0"/>
              </a:spcBef>
              <a:spcAft>
                <a:spcPts val="0"/>
              </a:spcAft>
              <a:buClrTx/>
              <a:buSzTx/>
              <a:buFontTx/>
              <a:buNone/>
              <a:tabLst/>
              <a:defRPr/>
            </a:pPr>
            <a:fld id="{2BC509BC-96CC-450E-AF8D-E9E42D454FE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79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2921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3100" y="530225"/>
            <a:ext cx="2971800" cy="1671638"/>
          </a:xfrm>
        </p:spPr>
      </p:sp>
      <p:sp>
        <p:nvSpPr>
          <p:cNvPr id="3" name="Notes Placeholder 2"/>
          <p:cNvSpPr>
            <a:spLocks noGrp="1"/>
          </p:cNvSpPr>
          <p:nvPr>
            <p:ph type="body" idx="1"/>
          </p:nvPr>
        </p:nvSpPr>
        <p:spPr/>
        <p:txBody>
          <a:bodyPr/>
          <a:lstStyle/>
          <a:p>
            <a:pPr>
              <a:lnSpc>
                <a:spcPct val="107000"/>
              </a:lnSpc>
              <a:spcAft>
                <a:spcPts val="600"/>
              </a:spcAft>
            </a:pPr>
            <a:r>
              <a:rPr lang="en-US">
                <a:latin typeface="Arial" panose="020B0604020202020204" pitchFamily="34" charset="0"/>
                <a:cs typeface="Arial" panose="020B0604020202020204" pitchFamily="34" charset="0"/>
              </a:rPr>
              <a:t>I’m not going to read all the words on this slide, but there are a few things that I want to note before we get started. </a:t>
            </a:r>
          </a:p>
          <a:p>
            <a:pPr marL="175856" indent="-175856">
              <a:lnSpc>
                <a:spcPct val="107000"/>
              </a:lnSpc>
              <a:spcAft>
                <a:spcPts val="600"/>
              </a:spcAft>
              <a:buFont typeface="Arial" panose="020B0604020202020204" pitchFamily="34" charset="0"/>
              <a:buChar char="•"/>
            </a:pPr>
            <a:r>
              <a:rPr lang="en-US">
                <a:latin typeface="Arial" panose="020B0604020202020204" pitchFamily="34" charset="0"/>
                <a:cs typeface="Arial" panose="020B0604020202020204" pitchFamily="34" charset="0"/>
              </a:rPr>
              <a:t>CUPA-HR is non-partisan — we represent and support higher ed and the higher ed HR community.</a:t>
            </a:r>
          </a:p>
          <a:p>
            <a:pPr marL="175856" indent="-175856">
              <a:lnSpc>
                <a:spcPct val="107000"/>
              </a:lnSpc>
              <a:spcAft>
                <a:spcPts val="600"/>
              </a:spcAft>
              <a:buFont typeface="Arial" panose="020B0604020202020204" pitchFamily="34" charset="0"/>
              <a:buChar char="•"/>
            </a:pPr>
            <a:r>
              <a:rPr lang="en-US">
                <a:latin typeface="Arial" panose="020B0604020202020204" pitchFamily="34" charset="0"/>
                <a:cs typeface="Arial" panose="020B0604020202020204" pitchFamily="34" charset="0"/>
              </a:rPr>
              <a:t>I am not providing legal advice or counsel. </a:t>
            </a:r>
          </a:p>
          <a:p>
            <a:pPr marL="175856" indent="-175856">
              <a:lnSpc>
                <a:spcPct val="107000"/>
              </a:lnSpc>
              <a:spcAft>
                <a:spcPts val="600"/>
              </a:spcAft>
              <a:buFont typeface="Arial" panose="020B0604020202020204" pitchFamily="34" charset="0"/>
              <a:buChar char="•"/>
            </a:pPr>
            <a:r>
              <a:rPr lang="en-US">
                <a:latin typeface="Arial" panose="020B0604020202020204" pitchFamily="34" charset="0"/>
                <a:cs typeface="Arial" panose="020B0604020202020204" pitchFamily="34" charset="0"/>
              </a:rPr>
              <a:t>As we go through some of the information that I will share, it’s important to note that your work must be developed and implemented in collaboration with your general counsel.</a:t>
            </a:r>
          </a:p>
          <a:p>
            <a:pPr>
              <a:lnSpc>
                <a:spcPct val="107000"/>
              </a:lnSpc>
              <a:spcAft>
                <a:spcPts val="600"/>
              </a:spcAft>
            </a:pPr>
            <a:r>
              <a:rPr lang="en-US">
                <a:latin typeface="Arial" panose="020B0604020202020204" pitchFamily="34" charset="0"/>
                <a:cs typeface="Arial" panose="020B0604020202020204" pitchFamily="34" charset="0"/>
              </a:rPr>
              <a:t>You know these things, of course, but it is important for me to reiterate them.</a:t>
            </a:r>
          </a:p>
          <a:p>
            <a:endParaRPr lang="en-US"/>
          </a:p>
        </p:txBody>
      </p:sp>
      <p:sp>
        <p:nvSpPr>
          <p:cNvPr id="4" name="Slide Number Placeholder 3"/>
          <p:cNvSpPr>
            <a:spLocks noGrp="1"/>
          </p:cNvSpPr>
          <p:nvPr>
            <p:ph type="sldNum" sz="quarter" idx="5"/>
          </p:nvPr>
        </p:nvSpPr>
        <p:spPr/>
        <p:txBody>
          <a:bodyPr/>
          <a:lstStyle/>
          <a:p>
            <a:fld id="{2BC509BC-96CC-450E-AF8D-E9E42D454FE3}" type="slidenum">
              <a:rPr lang="en-US" smtClean="0"/>
              <a:pPr/>
              <a:t>3</a:t>
            </a:fld>
            <a:endParaRPr lang="en-US"/>
          </a:p>
        </p:txBody>
      </p:sp>
    </p:spTree>
    <p:extLst>
      <p:ext uri="{BB962C8B-B14F-4D97-AF65-F5344CB8AC3E}">
        <p14:creationId xmlns:p14="http://schemas.microsoft.com/office/powerpoint/2010/main" val="2107736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3100" y="558800"/>
            <a:ext cx="2971800" cy="1671638"/>
          </a:xfrm>
        </p:spPr>
      </p:sp>
      <p:sp>
        <p:nvSpPr>
          <p:cNvPr id="3" name="Notes Placeholder 2"/>
          <p:cNvSpPr>
            <a:spLocks noGrp="1"/>
          </p:cNvSpPr>
          <p:nvPr>
            <p:ph type="body" idx="1"/>
          </p:nvPr>
        </p:nvSpPr>
        <p:spPr/>
        <p:txBody>
          <a:bodyPr>
            <a:normAutofit/>
          </a:bodyPr>
          <a:lstStyle/>
          <a:p>
            <a:pPr defTabSz="937900" fontAlgn="base">
              <a:lnSpc>
                <a:spcPct val="107000"/>
              </a:lnSpc>
              <a:spcAft>
                <a:spcPts val="1200"/>
              </a:spcAft>
              <a:defRPr/>
            </a:pPr>
            <a:r>
              <a:rPr lang="en-US" b="0" i="0">
                <a:effectLst/>
                <a:latin typeface="Arial" panose="020B0604020202020204" pitchFamily="34" charset="0"/>
                <a:cs typeface="Arial" panose="020B0604020202020204" pitchFamily="34" charset="0"/>
              </a:rPr>
              <a:t>There is so much noise in our world. Like all of you in this room, higher ed HR professionals across the country are stretched with limited resources to do the work that is most important. For CUPA-HR, we diligently work to focus our efforts on the issues and challenges most important for higher ed HR and the higher ed workforce.</a:t>
            </a:r>
            <a:endParaRPr lang="en-US" b="0" i="0">
              <a:effectLst/>
              <a:highlight>
                <a:srgbClr val="FFFFFF"/>
              </a:highlight>
              <a:latin typeface="Arial" panose="020B0604020202020204" pitchFamily="34" charset="0"/>
              <a:cs typeface="Arial" panose="020B0604020202020204" pitchFamily="34" charset="0"/>
            </a:endParaRPr>
          </a:p>
          <a:p>
            <a:pPr algn="l" fontAlgn="base">
              <a:lnSpc>
                <a:spcPct val="107000"/>
              </a:lnSpc>
              <a:spcAft>
                <a:spcPts val="1200"/>
              </a:spcAft>
            </a:pPr>
            <a:r>
              <a:rPr lang="en-US" b="0" i="0">
                <a:effectLst/>
                <a:highlight>
                  <a:srgbClr val="FFFFFF"/>
                </a:highlight>
                <a:latin typeface="Arial" panose="020B0604020202020204" pitchFamily="34" charset="0"/>
                <a:cs typeface="Arial" panose="020B0604020202020204" pitchFamily="34" charset="0"/>
              </a:rPr>
              <a:t>The ambitious and progressive work of CUPA-HR is grounded in our core values — community and belonging, innovation, service excellence and integrity. Our strategic priorities are to:</a:t>
            </a:r>
          </a:p>
          <a:p>
            <a:pPr algn="l" fontAlgn="base">
              <a:lnSpc>
                <a:spcPct val="107000"/>
              </a:lnSpc>
              <a:spcAft>
                <a:spcPts val="1200"/>
              </a:spcAft>
              <a:buFont typeface="+mj-lt"/>
              <a:buAutoNum type="arabicPeriod"/>
            </a:pPr>
            <a:r>
              <a:rPr lang="en-US" b="0" i="0">
                <a:effectLst/>
                <a:highlight>
                  <a:srgbClr val="FFFFFF"/>
                </a:highlight>
                <a:latin typeface="Arial" panose="020B0604020202020204" pitchFamily="34" charset="0"/>
                <a:cs typeface="Arial" panose="020B0604020202020204" pitchFamily="34" charset="0"/>
              </a:rPr>
              <a:t> Create and deliver </a:t>
            </a:r>
            <a:r>
              <a:rPr lang="en-US" b="1" i="0">
                <a:effectLst/>
                <a:highlight>
                  <a:srgbClr val="FFFFFF"/>
                </a:highlight>
                <a:latin typeface="Arial" panose="020B0604020202020204" pitchFamily="34" charset="0"/>
                <a:cs typeface="Arial" panose="020B0604020202020204" pitchFamily="34" charset="0"/>
              </a:rPr>
              <a:t>learning and development resources</a:t>
            </a:r>
            <a:r>
              <a:rPr lang="en-US" b="0" i="0">
                <a:effectLst/>
                <a:highlight>
                  <a:srgbClr val="FFFFFF"/>
                </a:highlight>
                <a:latin typeface="Arial" panose="020B0604020202020204" pitchFamily="34" charset="0"/>
                <a:cs typeface="Arial" panose="020B0604020202020204" pitchFamily="34" charset="0"/>
              </a:rPr>
              <a:t> to enable excellence and success for higher ed HR professionals and their institutions.</a:t>
            </a:r>
          </a:p>
          <a:p>
            <a:pPr algn="l" fontAlgn="base">
              <a:lnSpc>
                <a:spcPct val="107000"/>
              </a:lnSpc>
              <a:spcAft>
                <a:spcPts val="1200"/>
              </a:spcAft>
              <a:buFont typeface="+mj-lt"/>
              <a:buAutoNum type="arabicPeriod"/>
            </a:pPr>
            <a:r>
              <a:rPr lang="en-US" b="0" i="0">
                <a:effectLst/>
                <a:highlight>
                  <a:srgbClr val="FFFFFF"/>
                </a:highlight>
                <a:latin typeface="Arial" panose="020B0604020202020204" pitchFamily="34" charset="0"/>
                <a:cs typeface="Arial" panose="020B0604020202020204" pitchFamily="34" charset="0"/>
              </a:rPr>
              <a:t> Proactively influence </a:t>
            </a:r>
            <a:r>
              <a:rPr lang="en-US" b="1" i="0">
                <a:effectLst/>
                <a:highlight>
                  <a:srgbClr val="FFFFFF"/>
                </a:highlight>
                <a:latin typeface="Arial" panose="020B0604020202020204" pitchFamily="34" charset="0"/>
                <a:cs typeface="Arial" panose="020B0604020202020204" pitchFamily="34" charset="0"/>
              </a:rPr>
              <a:t>legislative and regulatory issues</a:t>
            </a:r>
            <a:r>
              <a:rPr lang="en-US" b="0" i="0">
                <a:effectLst/>
                <a:highlight>
                  <a:srgbClr val="FFFFFF"/>
                </a:highlight>
                <a:latin typeface="Arial" panose="020B0604020202020204" pitchFamily="34" charset="0"/>
                <a:cs typeface="Arial" panose="020B0604020202020204" pitchFamily="34" charset="0"/>
              </a:rPr>
              <a:t> that impact human resources, higher education and the higher education workforce.</a:t>
            </a:r>
          </a:p>
          <a:p>
            <a:pPr algn="l" fontAlgn="base">
              <a:lnSpc>
                <a:spcPct val="107000"/>
              </a:lnSpc>
              <a:spcAft>
                <a:spcPts val="1200"/>
              </a:spcAft>
              <a:buFont typeface="+mj-lt"/>
              <a:buAutoNum type="arabicPeriod"/>
            </a:pPr>
            <a:r>
              <a:rPr lang="en-US" b="0" i="0">
                <a:effectLst/>
                <a:highlight>
                  <a:srgbClr val="FFFFFF"/>
                </a:highlight>
                <a:latin typeface="Arial" panose="020B0604020202020204" pitchFamily="34" charset="0"/>
                <a:cs typeface="Arial" panose="020B0604020202020204" pitchFamily="34" charset="0"/>
              </a:rPr>
              <a:t> Build and foster an </a:t>
            </a:r>
            <a:r>
              <a:rPr lang="en-US" b="1" i="0">
                <a:effectLst/>
                <a:highlight>
                  <a:srgbClr val="FFFFFF"/>
                </a:highlight>
                <a:latin typeface="Arial" panose="020B0604020202020204" pitchFamily="34" charset="0"/>
                <a:cs typeface="Arial" panose="020B0604020202020204" pitchFamily="34" charset="0"/>
              </a:rPr>
              <a:t>inclusive community</a:t>
            </a:r>
            <a:r>
              <a:rPr lang="en-US" b="0" i="0">
                <a:effectLst/>
                <a:highlight>
                  <a:srgbClr val="FFFFFF"/>
                </a:highlight>
                <a:latin typeface="Arial" panose="020B0604020202020204" pitchFamily="34" charset="0"/>
                <a:cs typeface="Arial" panose="020B0604020202020204" pitchFamily="34" charset="0"/>
              </a:rPr>
              <a:t> that connects and engages higher ed HR professionals with one another, with other leaders and with the work of the association.</a:t>
            </a:r>
          </a:p>
          <a:p>
            <a:pPr algn="l" fontAlgn="base">
              <a:lnSpc>
                <a:spcPct val="107000"/>
              </a:lnSpc>
              <a:spcAft>
                <a:spcPts val="1200"/>
              </a:spcAft>
              <a:buFont typeface="+mj-lt"/>
              <a:buAutoNum type="arabicPeriod"/>
            </a:pPr>
            <a:r>
              <a:rPr lang="en-US" b="0" i="0">
                <a:effectLst/>
                <a:highlight>
                  <a:srgbClr val="FFFFFF"/>
                </a:highlight>
                <a:latin typeface="Arial" panose="020B0604020202020204" pitchFamily="34" charset="0"/>
                <a:cs typeface="Arial" panose="020B0604020202020204" pitchFamily="34" charset="0"/>
              </a:rPr>
              <a:t> Create and deliver </a:t>
            </a:r>
            <a:r>
              <a:rPr lang="en-US" b="1" i="0">
                <a:effectLst/>
                <a:highlight>
                  <a:srgbClr val="FFFFFF"/>
                </a:highlight>
                <a:latin typeface="Arial" panose="020B0604020202020204" pitchFamily="34" charset="0"/>
                <a:cs typeface="Arial" panose="020B0604020202020204" pitchFamily="34" charset="0"/>
              </a:rPr>
              <a:t>research, analysis and reporting resources</a:t>
            </a:r>
            <a:r>
              <a:rPr lang="en-US" b="0" i="0">
                <a:effectLst/>
                <a:highlight>
                  <a:srgbClr val="FFFFFF"/>
                </a:highlight>
                <a:latin typeface="Arial" panose="020B0604020202020204" pitchFamily="34" charset="0"/>
                <a:cs typeface="Arial" panose="020B0604020202020204" pitchFamily="34" charset="0"/>
              </a:rPr>
              <a:t> that are the benchmark for higher education.</a:t>
            </a:r>
          </a:p>
          <a:p>
            <a:pPr algn="l" fontAlgn="base">
              <a:lnSpc>
                <a:spcPct val="107000"/>
              </a:lnSpc>
              <a:spcAft>
                <a:spcPts val="1200"/>
              </a:spcAft>
              <a:buFont typeface="+mj-lt"/>
              <a:buAutoNum type="arabicPeriod"/>
            </a:pPr>
            <a:r>
              <a:rPr lang="en-US" b="0" i="0">
                <a:effectLst/>
                <a:highlight>
                  <a:srgbClr val="FFFFFF"/>
                </a:highlight>
                <a:latin typeface="Arial" panose="020B0604020202020204" pitchFamily="34" charset="0"/>
                <a:cs typeface="Arial" panose="020B0604020202020204" pitchFamily="34" charset="0"/>
              </a:rPr>
              <a:t> Not listed on this slide, but also critically important are our association operations. </a:t>
            </a:r>
            <a:endParaRPr lang="en-US">
              <a:latin typeface="Arial" panose="020B0604020202020204" pitchFamily="34" charset="0"/>
              <a:cs typeface="Arial" panose="020B0604020202020204" pitchFamily="34" charset="0"/>
            </a:endParaRPr>
          </a:p>
          <a:p>
            <a:pPr>
              <a:lnSpc>
                <a:spcPct val="107000"/>
              </a:lnSpc>
              <a:spcAft>
                <a:spcPts val="1200"/>
              </a:spcAft>
            </a:pPr>
            <a:r>
              <a:rPr lang="en-US" b="1" i="1">
                <a:latin typeface="Arial" panose="020B0604020202020204" pitchFamily="34" charset="0"/>
                <a:cs typeface="Arial" panose="020B0604020202020204" pitchFamily="34" charset="0"/>
              </a:rPr>
              <a:t>Here are a few highlights regarding recent and planned efforts related to each of the priorities. [transition to next slide]</a:t>
            </a:r>
          </a:p>
          <a:p>
            <a:endParaRPr lang="en-US"/>
          </a:p>
        </p:txBody>
      </p:sp>
      <p:sp>
        <p:nvSpPr>
          <p:cNvPr id="4" name="Slide Number Placeholder 3"/>
          <p:cNvSpPr>
            <a:spLocks noGrp="1"/>
          </p:cNvSpPr>
          <p:nvPr>
            <p:ph type="sldNum" sz="quarter" idx="5"/>
          </p:nvPr>
        </p:nvSpPr>
        <p:spPr/>
        <p:txBody>
          <a:bodyPr/>
          <a:lstStyle/>
          <a:p>
            <a:fld id="{2BC509BC-96CC-450E-AF8D-E9E42D454FE3}" type="slidenum">
              <a:rPr lang="en-US" smtClean="0"/>
              <a:pPr/>
              <a:t>4</a:t>
            </a:fld>
            <a:endParaRPr lang="en-US"/>
          </a:p>
        </p:txBody>
      </p:sp>
    </p:spTree>
    <p:extLst>
      <p:ext uri="{BB962C8B-B14F-4D97-AF65-F5344CB8AC3E}">
        <p14:creationId xmlns:p14="http://schemas.microsoft.com/office/powerpoint/2010/main" val="1774133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3100" y="558800"/>
            <a:ext cx="2971800" cy="16716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lang="en-US" sz="1200" kern="100">
                <a:latin typeface="Arial" panose="020B0604020202020204" pitchFamily="34" charset="0"/>
                <a:cs typeface="Arial" panose="020B0604020202020204" pitchFamily="34" charset="0"/>
              </a:rPr>
              <a:t>While our work is driven by the strategic priorities I just shared, these are the key areas we are focused on creating content and resources around. These include a focus on leading during times of uncertainty, what it means for higher ed to be an employer of choice, employee health and well-being, just-in-time legal and public policy updates, and effective use of AI in HR.</a:t>
            </a:r>
            <a:endParaRPr lang="en-US" sz="1200" i="1" kern="100">
              <a:latin typeface="Arial" panose="020B060402020202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2BC509BC-96CC-450E-AF8D-E9E42D454FE3}" type="slidenum">
              <a:rPr lang="en-US" smtClean="0"/>
              <a:pPr/>
              <a:t>5</a:t>
            </a:fld>
            <a:endParaRPr lang="en-US"/>
          </a:p>
        </p:txBody>
      </p:sp>
    </p:spTree>
    <p:extLst>
      <p:ext uri="{BB962C8B-B14F-4D97-AF65-F5344CB8AC3E}">
        <p14:creationId xmlns:p14="http://schemas.microsoft.com/office/powerpoint/2010/main" val="3806538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4225" y="457200"/>
            <a:ext cx="2747963" cy="1546225"/>
          </a:xfrm>
        </p:spPr>
      </p:sp>
      <p:sp>
        <p:nvSpPr>
          <p:cNvPr id="3" name="Notes Placeholder 2"/>
          <p:cNvSpPr>
            <a:spLocks noGrp="1"/>
          </p:cNvSpPr>
          <p:nvPr>
            <p:ph type="body" idx="1"/>
          </p:nvPr>
        </p:nvSpPr>
        <p:spPr>
          <a:xfrm>
            <a:off x="685800" y="2209800"/>
            <a:ext cx="5486400" cy="6477000"/>
          </a:xfrm>
        </p:spPr>
        <p:txBody>
          <a:bodyPr>
            <a:noAutofit/>
          </a:bodyPr>
          <a:lstStyle/>
          <a:p>
            <a:pPr>
              <a:lnSpc>
                <a:spcPct val="107000"/>
              </a:lnSpc>
              <a:spcAft>
                <a:spcPts val="1200"/>
              </a:spcAft>
            </a:pPr>
            <a:r>
              <a:rPr lang="en-US" dirty="0">
                <a:latin typeface="Arial" panose="020B0604020202020204" pitchFamily="34" charset="0"/>
                <a:ea typeface="Calibri" panose="020F0502020204030204" pitchFamily="34" charset="0"/>
                <a:cs typeface="Arial" panose="020B0604020202020204" pitchFamily="34" charset="0"/>
              </a:rPr>
              <a:t>Let’s begin with our first priority, Learning and Professional Development. A number of things have occurred over the last year. </a:t>
            </a:r>
            <a:r>
              <a:rPr lang="en-US" kern="100" dirty="0">
                <a:latin typeface="Arial" panose="020B0604020202020204" pitchFamily="34" charset="0"/>
                <a:ea typeface="Aptos" panose="020B00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lnSpc>
                <a:spcPct val="107000"/>
              </a:lnSpc>
              <a:spcAft>
                <a:spcPts val="600"/>
              </a:spcAft>
            </a:pPr>
            <a:r>
              <a:rPr lang="en-US" b="1" i="1" kern="100" dirty="0">
                <a:latin typeface="Arial" panose="020B0604020202020204" pitchFamily="34" charset="0"/>
                <a:ea typeface="Aptos" panose="020B0004020202020204" pitchFamily="34" charset="0"/>
                <a:cs typeface="Arial" panose="020B0604020202020204" pitchFamily="34" charset="0"/>
              </a:rPr>
              <a:t>New Approach to Leadership Development and CUPA-HR Content</a:t>
            </a:r>
          </a:p>
          <a:p>
            <a:pPr>
              <a:lnSpc>
                <a:spcPct val="107000"/>
              </a:lnSpc>
              <a:spcAft>
                <a:spcPts val="1200"/>
              </a:spcAft>
            </a:pPr>
            <a:r>
              <a:rPr lang="en-US" kern="100" dirty="0">
                <a:latin typeface="Arial" panose="020B0604020202020204" pitchFamily="34" charset="0"/>
                <a:ea typeface="Aptos" panose="020B0004020202020204" pitchFamily="34" charset="0"/>
                <a:cs typeface="Arial" panose="020B0604020202020204" pitchFamily="34" charset="0"/>
              </a:rPr>
              <a:t>At the September 2024 virtual meeting, the board supported CUPA-HR staff plans to build much more robust leadership development programs and resources for higher ed HR professionals and to restructure our approach to creating and curating content. In a very short amount of time, staff created our initial leadership development focus, identified our first group of Navigators to work with new higher ed CHROs, developed plans for a different approach to CHRO learning and engagement, including the launch of the new CHRO Conversations series, and made important changes to our content and communications approach. </a:t>
            </a:r>
          </a:p>
          <a:p>
            <a:pPr>
              <a:lnSpc>
                <a:spcPct val="107000"/>
              </a:lnSpc>
              <a:spcAft>
                <a:spcPts val="1200"/>
              </a:spcAft>
            </a:pPr>
            <a:r>
              <a:rPr lang="en-US" kern="100" dirty="0">
                <a:latin typeface="Arial" panose="020B0604020202020204" pitchFamily="34" charset="0"/>
                <a:ea typeface="Aptos" panose="020B0004020202020204" pitchFamily="34" charset="0"/>
                <a:cs typeface="Arial" panose="020B0604020202020204" pitchFamily="34" charset="0"/>
              </a:rPr>
              <a:t>We piloted the first module our new Career Growth Series in August, which will launch publicly this spring. We also just finished the pilot of the second module in late January and early February. We are also creating a new leadership development program that will help prepare higher ed HR professionals to lead across the institution. You’ll see more regarding this new program in the fall.</a:t>
            </a:r>
          </a:p>
          <a:p>
            <a:pPr>
              <a:lnSpc>
                <a:spcPct val="107000"/>
              </a:lnSpc>
              <a:spcAft>
                <a:spcPts val="600"/>
              </a:spcAft>
            </a:pPr>
            <a:r>
              <a:rPr lang="en-US" b="1" i="1" kern="100" dirty="0">
                <a:latin typeface="Arial" panose="020B0604020202020204" pitchFamily="34" charset="0"/>
                <a:ea typeface="Aptos" panose="020B0004020202020204" pitchFamily="34" charset="0"/>
                <a:cs typeface="Arial" panose="020B0604020202020204" pitchFamily="34" charset="0"/>
              </a:rPr>
              <a:t>Annual and Spring Conferences</a:t>
            </a:r>
          </a:p>
          <a:p>
            <a:pPr marL="0" marR="0" lvl="0" indent="0" algn="l" defTabSz="914400" rtl="0" eaLnBrk="1" fontAlgn="auto" latinLnBrk="0" hangingPunct="1">
              <a:lnSpc>
                <a:spcPct val="107000"/>
              </a:lnSpc>
              <a:spcAft>
                <a:spcPts val="1200"/>
              </a:spcAft>
              <a:buClrTx/>
              <a:buSzTx/>
              <a:buFontTx/>
              <a:buNone/>
              <a:tabLst/>
              <a:defRPr/>
            </a:pPr>
            <a:r>
              <a:rPr lang="en-US" kern="100" dirty="0">
                <a:latin typeface="Arial" panose="020B0604020202020204" pitchFamily="34" charset="0"/>
                <a:ea typeface="Aptos" panose="020B0004020202020204" pitchFamily="34" charset="0"/>
                <a:cs typeface="Arial" panose="020B0604020202020204" pitchFamily="34" charset="0"/>
              </a:rPr>
              <a:t>The 2025 Annual Conference in Colorado was one of our largest ever with over 1,400 attendees, and we also celebrate that 96% of attendees rated the overall conference value as excellent/good. The Spring Conference in Seattle was among our highest-attended spring conferences with 535 attendees. 98% of the attendees rated the overall conference value as excellent/good. We look forward to the 2026 Spring Conference in Louisville, Kentucky, and the 2026 Annual Conference in Philadelphia this October. </a:t>
            </a:r>
          </a:p>
          <a:p>
            <a:pPr marL="0" marR="0" lvl="0" indent="0" algn="l" defTabSz="914400" rtl="0" eaLnBrk="1" fontAlgn="auto" latinLnBrk="0" hangingPunct="1">
              <a:lnSpc>
                <a:spcPct val="107000"/>
              </a:lnSpc>
              <a:spcAft>
                <a:spcPts val="1200"/>
              </a:spcAft>
              <a:buClrTx/>
              <a:buSzTx/>
              <a:buFontTx/>
              <a:buNone/>
              <a:tabLst/>
              <a:defRPr/>
            </a:pPr>
            <a:r>
              <a:rPr lang="en-US" b="1" i="1" kern="100" dirty="0">
                <a:latin typeface="Arial" panose="020B0604020202020204" pitchFamily="34" charset="0"/>
                <a:ea typeface="Aptos" panose="020B0004020202020204" pitchFamily="34" charset="0"/>
                <a:cs typeface="Arial" panose="020B0604020202020204" pitchFamily="34" charset="0"/>
              </a:rPr>
              <a:t>[continued]</a:t>
            </a:r>
          </a:p>
        </p:txBody>
      </p:sp>
      <p:sp>
        <p:nvSpPr>
          <p:cNvPr id="4" name="Slide Number Placeholder 3"/>
          <p:cNvSpPr>
            <a:spLocks noGrp="1"/>
          </p:cNvSpPr>
          <p:nvPr>
            <p:ph type="sldNum" sz="quarter" idx="5"/>
          </p:nvPr>
        </p:nvSpPr>
        <p:spPr/>
        <p:txBody>
          <a:bodyPr/>
          <a:lstStyle/>
          <a:p>
            <a:fld id="{2BC509BC-96CC-450E-AF8D-E9E42D454FE3}" type="slidenum">
              <a:rPr lang="en-US" smtClean="0"/>
              <a:pPr/>
              <a:t>6</a:t>
            </a:fld>
            <a:endParaRPr lang="en-US"/>
          </a:p>
        </p:txBody>
      </p:sp>
    </p:spTree>
    <p:extLst>
      <p:ext uri="{BB962C8B-B14F-4D97-AF65-F5344CB8AC3E}">
        <p14:creationId xmlns:p14="http://schemas.microsoft.com/office/powerpoint/2010/main" val="3602602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AA19B-EC08-90E5-0B6D-FF4E6A57F7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B74075-1E92-D267-C54E-545561F6F418}"/>
              </a:ext>
            </a:extLst>
          </p:cNvPr>
          <p:cNvSpPr>
            <a:spLocks noGrp="1" noRot="1" noChangeAspect="1"/>
          </p:cNvSpPr>
          <p:nvPr>
            <p:ph type="sldImg"/>
          </p:nvPr>
        </p:nvSpPr>
        <p:spPr>
          <a:xfrm>
            <a:off x="2054225" y="457200"/>
            <a:ext cx="2747963" cy="1546225"/>
          </a:xfrm>
        </p:spPr>
      </p:sp>
      <p:sp>
        <p:nvSpPr>
          <p:cNvPr id="3" name="Notes Placeholder 2">
            <a:extLst>
              <a:ext uri="{FF2B5EF4-FFF2-40B4-BE49-F238E27FC236}">
                <a16:creationId xmlns:a16="http://schemas.microsoft.com/office/drawing/2014/main" id="{4ADB4C9D-68D9-29D0-D8FC-CACCDCA3F2DF}"/>
              </a:ext>
            </a:extLst>
          </p:cNvPr>
          <p:cNvSpPr>
            <a:spLocks noGrp="1"/>
          </p:cNvSpPr>
          <p:nvPr>
            <p:ph type="body" idx="1"/>
          </p:nvPr>
        </p:nvSpPr>
        <p:spPr>
          <a:xfrm>
            <a:off x="685800" y="2209801"/>
            <a:ext cx="5486400" cy="6096000"/>
          </a:xfrm>
        </p:spPr>
        <p:txBody>
          <a:bodyPr>
            <a:normAutofit/>
          </a:bodyPr>
          <a:lstStyle/>
          <a:p>
            <a:pPr>
              <a:lnSpc>
                <a:spcPct val="117000"/>
              </a:lnSpc>
              <a:spcAft>
                <a:spcPts val="600"/>
              </a:spcAft>
            </a:pPr>
            <a:r>
              <a:rPr lang="en-US" b="1" i="1" kern="100">
                <a:latin typeface="Arial" panose="020B0604020202020204" pitchFamily="34" charset="0"/>
                <a:ea typeface="Aptos" panose="020B0004020202020204" pitchFamily="34" charset="0"/>
                <a:cs typeface="Arial" panose="020B0604020202020204" pitchFamily="34" charset="0"/>
              </a:rPr>
              <a:t>Webinars</a:t>
            </a:r>
          </a:p>
          <a:p>
            <a:pPr>
              <a:lnSpc>
                <a:spcPct val="117000"/>
              </a:lnSpc>
              <a:spcAft>
                <a:spcPts val="1200"/>
              </a:spcAft>
            </a:pPr>
            <a:r>
              <a:rPr lang="en-US" kern="100">
                <a:latin typeface="Arial" panose="020B0604020202020204" pitchFamily="34" charset="0"/>
                <a:ea typeface="Aptos" panose="020B0004020202020204" pitchFamily="34" charset="0"/>
                <a:cs typeface="Arial" panose="020B0604020202020204" pitchFamily="34" charset="0"/>
              </a:rPr>
              <a:t>CUPA-HR webinars are free to members (which includes anyone on your campus) and provide important guidance and resources to help us lead and manage our challenging higher ed HR roles and responsibilities. Thousands of higher ed professionals attended one or more of our 22 webinars last year. 95% of attendees shared they were satisfied or very satisfied with the content, and 96% said they would use the content. These ratings are outstanding and affirm our work to select presenters and topics and help them prepare to deliver the content. </a:t>
            </a:r>
          </a:p>
          <a:p>
            <a:pPr>
              <a:lnSpc>
                <a:spcPct val="117000"/>
              </a:lnSpc>
              <a:spcAft>
                <a:spcPts val="1200"/>
              </a:spcAft>
            </a:pPr>
            <a:r>
              <a:rPr lang="en-US" kern="100">
                <a:latin typeface="Arial" panose="020B0604020202020204" pitchFamily="34" charset="0"/>
                <a:ea typeface="Aptos" panose="020B0004020202020204" pitchFamily="34" charset="0"/>
                <a:cs typeface="Arial" panose="020B0604020202020204" pitchFamily="34" charset="0"/>
              </a:rPr>
              <a:t>The in-person CHRO Summit was a great success, with 94% of attendees sharing they were very or extremely satisfied with the content. We have also implemented a CHRO Conversations series that began this past fall and has had great participation and engagement thus far! </a:t>
            </a:r>
          </a:p>
          <a:p>
            <a:pPr>
              <a:lnSpc>
                <a:spcPct val="117000"/>
              </a:lnSpc>
              <a:spcAft>
                <a:spcPts val="600"/>
              </a:spcAft>
            </a:pPr>
            <a:r>
              <a:rPr lang="en-US" b="1" i="1">
                <a:latin typeface="Arial" panose="020B0604020202020204" pitchFamily="34" charset="0"/>
                <a:cs typeface="Arial" panose="020B0604020202020204" pitchFamily="34" charset="0"/>
              </a:rPr>
              <a:t>Chapter Programming</a:t>
            </a:r>
            <a:endParaRPr lang="en-US" b="1">
              <a:latin typeface="Arial" panose="020B0604020202020204" pitchFamily="34" charset="0"/>
              <a:cs typeface="Arial" panose="020B0604020202020204" pitchFamily="34" charset="0"/>
            </a:endParaRPr>
          </a:p>
          <a:p>
            <a:pPr>
              <a:lnSpc>
                <a:spcPct val="117000"/>
              </a:lnSpc>
              <a:spcAft>
                <a:spcPts val="1200"/>
              </a:spcAft>
            </a:pPr>
            <a:r>
              <a:rPr lang="en-US">
                <a:latin typeface="Arial" panose="020B0604020202020204" pitchFamily="34" charset="0"/>
                <a:cs typeface="Arial" panose="020B0604020202020204" pitchFamily="34" charset="0"/>
              </a:rPr>
              <a:t>We also celebrate the outstanding in-person and virtual learning and development opportunities implemented by our chapter leaders from across the country. Chapter leaders are the conduit that connects us with higher ed HR professionals from early career to CHRO!</a:t>
            </a:r>
            <a:endParaRPr lang="en-US"/>
          </a:p>
        </p:txBody>
      </p:sp>
      <p:sp>
        <p:nvSpPr>
          <p:cNvPr id="4" name="Slide Number Placeholder 3">
            <a:extLst>
              <a:ext uri="{FF2B5EF4-FFF2-40B4-BE49-F238E27FC236}">
                <a16:creationId xmlns:a16="http://schemas.microsoft.com/office/drawing/2014/main" id="{A3DA994C-5468-3941-4DFD-540DF94B8B86}"/>
              </a:ext>
            </a:extLst>
          </p:cNvPr>
          <p:cNvSpPr>
            <a:spLocks noGrp="1"/>
          </p:cNvSpPr>
          <p:nvPr>
            <p:ph type="sldNum" sz="quarter" idx="5"/>
          </p:nvPr>
        </p:nvSpPr>
        <p:spPr/>
        <p:txBody>
          <a:bodyPr/>
          <a:lstStyle/>
          <a:p>
            <a:fld id="{2BC509BC-96CC-450E-AF8D-E9E42D454FE3}" type="slidenum">
              <a:rPr lang="en-US" smtClean="0"/>
              <a:pPr/>
              <a:t>7</a:t>
            </a:fld>
            <a:endParaRPr lang="en-US"/>
          </a:p>
        </p:txBody>
      </p:sp>
    </p:spTree>
    <p:extLst>
      <p:ext uri="{BB962C8B-B14F-4D97-AF65-F5344CB8AC3E}">
        <p14:creationId xmlns:p14="http://schemas.microsoft.com/office/powerpoint/2010/main" val="1713585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457200"/>
            <a:ext cx="2982913" cy="1677988"/>
          </a:xfrm>
        </p:spPr>
      </p:sp>
      <p:sp>
        <p:nvSpPr>
          <p:cNvPr id="3" name="Notes Placeholder 2"/>
          <p:cNvSpPr>
            <a:spLocks noGrp="1"/>
          </p:cNvSpPr>
          <p:nvPr>
            <p:ph type="body" idx="1"/>
          </p:nvPr>
        </p:nvSpPr>
        <p:spPr>
          <a:xfrm>
            <a:off x="685800" y="2362200"/>
            <a:ext cx="5486400" cy="6324599"/>
          </a:xfrm>
        </p:spPr>
        <p:txBody>
          <a:bodyPr>
            <a:normAutofit/>
          </a:bodyPr>
          <a:lstStyle/>
          <a:p>
            <a:pPr>
              <a:lnSpc>
                <a:spcPct val="107000"/>
              </a:lnSpc>
              <a:spcAft>
                <a:spcPts val="1200"/>
              </a:spcAft>
            </a:pPr>
            <a:r>
              <a:rPr lang="en-US" kern="100">
                <a:effectLst/>
                <a:latin typeface="Arial" panose="020B0604020202020204" pitchFamily="34" charset="0"/>
                <a:ea typeface="Aptos" panose="020B0004020202020204" pitchFamily="34" charset="0"/>
                <a:cs typeface="Arial" panose="020B0604020202020204" pitchFamily="34" charset="0"/>
              </a:rPr>
              <a:t>Moving to our second priority around Legislative and Regulatory Issues, we are so fortunate to have an outstanding D.C.-based public policy team led by our chief government relations officer, Josh Ulman. Josh has served as our chief government relations officer for the last 20 years. For our government relations team…and all of us…our work has been significantly impacted since January 2025. Since January of 2025, we have issued over 6</a:t>
            </a:r>
            <a:r>
              <a:rPr lang="en-US" kern="100">
                <a:latin typeface="Arial" panose="020B0604020202020204" pitchFamily="34" charset="0"/>
                <a:ea typeface="Aptos" panose="020B0004020202020204" pitchFamily="34" charset="0"/>
                <a:cs typeface="Arial" panose="020B0604020202020204" pitchFamily="34" charset="0"/>
              </a:rPr>
              <a:t>0</a:t>
            </a:r>
            <a:r>
              <a:rPr lang="en-US" kern="100">
                <a:effectLst/>
                <a:latin typeface="Arial" panose="020B0604020202020204" pitchFamily="34" charset="0"/>
                <a:ea typeface="Aptos" panose="020B0004020202020204" pitchFamily="34" charset="0"/>
                <a:cs typeface="Arial" panose="020B0604020202020204" pitchFamily="34" charset="0"/>
              </a:rPr>
              <a:t> public policy alerts and new stories, hosted three just-in-time webinars, each with over 1,000 registrants, in addition to our regular bimonthly Washington Update webinars. These webinar and updates are a part of your CUPA-HR membership, and I hope you will take advantage of them. </a:t>
            </a:r>
          </a:p>
          <a:p>
            <a:pPr>
              <a:lnSpc>
                <a:spcPct val="107000"/>
              </a:lnSpc>
              <a:spcAft>
                <a:spcPts val="1200"/>
              </a:spcAft>
            </a:pPr>
            <a:r>
              <a:rPr lang="en-US" kern="100">
                <a:effectLst/>
                <a:latin typeface="Arial" panose="020B0604020202020204" pitchFamily="34" charset="0"/>
                <a:ea typeface="Aptos" panose="020B0004020202020204" pitchFamily="34" charset="0"/>
                <a:cs typeface="Arial" panose="020B0604020202020204" pitchFamily="34" charset="0"/>
              </a:rPr>
              <a:t>Our team works to address current and emerging challenges and opportunities while trying to “prepare to be prepared” should issues currently on the back burner for Congress or the administration advance to issues of the moment that require immediate attention and action. </a:t>
            </a:r>
            <a:r>
              <a:rPr lang="en-US" kern="100">
                <a:latin typeface="Arial" panose="020B0604020202020204" pitchFamily="34" charset="0"/>
                <a:ea typeface="Aptos" panose="020B0004020202020204" pitchFamily="34" charset="0"/>
                <a:cs typeface="Arial" panose="020B0604020202020204" pitchFamily="34" charset="0"/>
              </a:rPr>
              <a:t>Josh and his team also partner with other associations to advocate on behalf of higher education and the higher ed workforce. These partnerships help amplify our voice and demonstrate our commitment to supporting the entire higher ed community. So</a:t>
            </a:r>
            <a:r>
              <a:rPr lang="en-US" kern="100">
                <a:effectLst/>
                <a:latin typeface="Arial" panose="020B0604020202020204" pitchFamily="34" charset="0"/>
                <a:ea typeface="Aptos" panose="020B0004020202020204" pitchFamily="34" charset="0"/>
                <a:cs typeface="Arial" panose="020B0604020202020204" pitchFamily="34" charset="0"/>
              </a:rPr>
              <a:t> much accomplished, so much just-in-time work in collaboration with the entire CUPA-HR team, and so much work ahead of us.</a:t>
            </a:r>
          </a:p>
          <a:p>
            <a:pPr>
              <a:lnSpc>
                <a:spcPct val="107000"/>
              </a:lnSpc>
              <a:spcAft>
                <a:spcPts val="1200"/>
              </a:spcAft>
            </a:pPr>
            <a:r>
              <a:rPr lang="en-US" kern="100">
                <a:effectLst/>
                <a:latin typeface="Arial" panose="020B0604020202020204" pitchFamily="34" charset="0"/>
                <a:ea typeface="Aptos" panose="020B0004020202020204" pitchFamily="34" charset="0"/>
                <a:cs typeface="Arial" panose="020B0604020202020204" pitchFamily="34" charset="0"/>
              </a:rPr>
              <a:t>I encourage you to pay attention to the CUPA-HR alerts and articles and review each week’s eNews, which is sent to members every Wednesday, for the latest updates and resources to help you adjust and adapt your policies and programs. Your president, provost and chief financial officer might not be aware of new and emerging labor and employment-related issues impacting the higher ed workforce. We encourage you to share CUPA-HR alerts and other updates with them to make sure these are on their radar.</a:t>
            </a:r>
          </a:p>
          <a:p>
            <a:endParaRPr lang="en-US"/>
          </a:p>
        </p:txBody>
      </p:sp>
      <p:sp>
        <p:nvSpPr>
          <p:cNvPr id="4" name="Slide Number Placeholder 3"/>
          <p:cNvSpPr>
            <a:spLocks noGrp="1"/>
          </p:cNvSpPr>
          <p:nvPr>
            <p:ph type="sldNum" sz="quarter" idx="5"/>
          </p:nvPr>
        </p:nvSpPr>
        <p:spPr/>
        <p:txBody>
          <a:bodyPr/>
          <a:lstStyle/>
          <a:p>
            <a:fld id="{2BC509BC-96CC-450E-AF8D-E9E42D454FE3}" type="slidenum">
              <a:rPr lang="en-US" smtClean="0"/>
              <a:pPr/>
              <a:t>8</a:t>
            </a:fld>
            <a:endParaRPr lang="en-US"/>
          </a:p>
        </p:txBody>
      </p:sp>
    </p:spTree>
    <p:extLst>
      <p:ext uri="{BB962C8B-B14F-4D97-AF65-F5344CB8AC3E}">
        <p14:creationId xmlns:p14="http://schemas.microsoft.com/office/powerpoint/2010/main" val="4018769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0250" y="457200"/>
            <a:ext cx="2857500" cy="1608138"/>
          </a:xfrm>
        </p:spPr>
      </p:sp>
      <p:sp>
        <p:nvSpPr>
          <p:cNvPr id="3" name="Notes Placeholder 2"/>
          <p:cNvSpPr>
            <a:spLocks noGrp="1"/>
          </p:cNvSpPr>
          <p:nvPr>
            <p:ph type="body" idx="1"/>
          </p:nvPr>
        </p:nvSpPr>
        <p:spPr>
          <a:xfrm>
            <a:off x="685800" y="2286001"/>
            <a:ext cx="5486400" cy="6172200"/>
          </a:xfrm>
        </p:spPr>
        <p:txBody>
          <a:bodyPr>
            <a:normAutofit/>
          </a:bodyPr>
          <a:lstStyle/>
          <a:p>
            <a:pPr>
              <a:lnSpc>
                <a:spcPct val="107000"/>
              </a:lnSpc>
              <a:spcAft>
                <a:spcPts val="1200"/>
              </a:spcAft>
            </a:pPr>
            <a:r>
              <a:rPr lang="en-US" sz="1200" kern="1200" dirty="0">
                <a:solidFill>
                  <a:schemeClr val="tx1"/>
                </a:solidFill>
                <a:effectLst/>
                <a:latin typeface="Arial" panose="020B0604020202020204" pitchFamily="34" charset="0"/>
                <a:cs typeface="Arial" panose="020B0604020202020204" pitchFamily="34" charset="0"/>
              </a:rPr>
              <a:t>On July 1, we transitioned from the region board governance structure that had existed for almost as long as CUPA-HR to Chapter Support and Member Engagement councils. We are excited about this significant transition to our work and so grateful to our region boards for their work and readiness to engage in a new direction for CUPA-HR. The councils have begun their work in earnest, and we are already seeing wonderful outcomes. </a:t>
            </a:r>
          </a:p>
          <a:p>
            <a:pPr>
              <a:lnSpc>
                <a:spcPct val="107000"/>
              </a:lnSpc>
              <a:spcAft>
                <a:spcPts val="1200"/>
              </a:spcAft>
            </a:pPr>
            <a:r>
              <a:rPr lang="en-US" sz="1200" b="0" kern="1200" dirty="0">
                <a:solidFill>
                  <a:schemeClr val="tx1"/>
                </a:solidFill>
                <a:effectLst/>
                <a:latin typeface="Arial" panose="020B0604020202020204" pitchFamily="34" charset="0"/>
                <a:cs typeface="Arial" panose="020B0604020202020204" pitchFamily="34" charset="0"/>
              </a:rPr>
              <a:t>As CUPA-HR and higher ed HR leaders, we are committed to creating and sustaining inclusive, safe campus communities for all employees and students. CUPA-HR i</a:t>
            </a:r>
            <a:r>
              <a:rPr lang="en-US" sz="1200" kern="1200" dirty="0">
                <a:solidFill>
                  <a:schemeClr val="tx1"/>
                </a:solidFill>
                <a:effectLst/>
                <a:latin typeface="Arial" panose="020B0604020202020204" pitchFamily="34" charset="0"/>
                <a:cs typeface="Arial" panose="020B0604020202020204" pitchFamily="34" charset="0"/>
              </a:rPr>
              <a:t>n-person and virtual programming includes keynotes and sessions to help higher ed leaders navigate ongoing uncertainty, and we will bring together groups, including new opportunities for CHROs, to share information and resources and create a strong sense of community and focus. We are also creating and curating content focused on civility, and building and supporting relationships with staff and faculty.</a:t>
            </a:r>
          </a:p>
          <a:p>
            <a:pPr marL="0" marR="0" lvl="0" indent="0" algn="l" defTabSz="914400" rtl="0" eaLnBrk="1" fontAlgn="auto" latinLnBrk="0" hangingPunct="1">
              <a:lnSpc>
                <a:spcPct val="107000"/>
              </a:lnSpc>
              <a:spcAft>
                <a:spcPts val="1200"/>
              </a:spcAft>
              <a:buClrTx/>
              <a:buSzTx/>
              <a:buFontTx/>
              <a:buNone/>
              <a:tabLst/>
              <a:defRPr/>
            </a:pPr>
            <a:r>
              <a:rPr lang="en-US" dirty="0">
                <a:latin typeface="Arial" panose="020B0604020202020204" pitchFamily="34" charset="0"/>
                <a:cs typeface="Arial" panose="020B0604020202020204" pitchFamily="34" charset="0"/>
              </a:rPr>
              <a:t>We will also continue our concerted efforts to connect and engage higher ed HR professionals with each other, with other leaders and with the work of the association. Making time for in-person and virtual connections, including this great opportunity to connect today and meaningful one-on-one and small-group connections throughout the year are important to your work and to your personal health and well-being.</a:t>
            </a:r>
          </a:p>
          <a:p>
            <a:pPr>
              <a:lnSpc>
                <a:spcPct val="107000"/>
              </a:lnSpc>
              <a:spcAft>
                <a:spcPts val="945"/>
              </a:spcAft>
            </a:pPr>
            <a:endParaRPr lang="en-US" i="1" dirty="0"/>
          </a:p>
          <a:p>
            <a:endParaRPr lang="en-US" dirty="0"/>
          </a:p>
        </p:txBody>
      </p:sp>
      <p:sp>
        <p:nvSpPr>
          <p:cNvPr id="4" name="Slide Number Placeholder 3"/>
          <p:cNvSpPr>
            <a:spLocks noGrp="1"/>
          </p:cNvSpPr>
          <p:nvPr>
            <p:ph type="sldNum" sz="quarter" idx="5"/>
          </p:nvPr>
        </p:nvSpPr>
        <p:spPr/>
        <p:txBody>
          <a:bodyPr/>
          <a:lstStyle/>
          <a:p>
            <a:fld id="{2BC509BC-96CC-450E-AF8D-E9E42D454FE3}" type="slidenum">
              <a:rPr lang="en-US" smtClean="0"/>
              <a:pPr/>
              <a:t>9</a:t>
            </a:fld>
            <a:endParaRPr lang="en-US"/>
          </a:p>
        </p:txBody>
      </p:sp>
    </p:spTree>
    <p:extLst>
      <p:ext uri="{BB962C8B-B14F-4D97-AF65-F5344CB8AC3E}">
        <p14:creationId xmlns:p14="http://schemas.microsoft.com/office/powerpoint/2010/main" val="3184283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177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1277600" cy="1143000"/>
          </a:xfrm>
        </p:spPr>
        <p:txBody>
          <a:bodyPr/>
          <a:lstStyle>
            <a:lvl1pPr>
              <a:defRPr b="1">
                <a:solidFill>
                  <a:srgbClr val="0069B5"/>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91022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183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5601" y="274637"/>
            <a:ext cx="4011084" cy="1162050"/>
          </a:xfrm>
        </p:spPr>
        <p:txBody>
          <a:bodyPr anchor="b"/>
          <a:lstStyle>
            <a:lvl1pPr algn="l">
              <a:defRPr sz="2000" b="0">
                <a:solidFill>
                  <a:srgbClr val="0069B5"/>
                </a:solidFill>
              </a:defRPr>
            </a:lvl1pPr>
          </a:lstStyle>
          <a:p>
            <a:r>
              <a:rPr lang="en-US"/>
              <a:t>Click to edit Master title style</a:t>
            </a:r>
            <a:endParaRPr lang="en-US" dirty="0"/>
          </a:p>
        </p:txBody>
      </p:sp>
      <p:sp>
        <p:nvSpPr>
          <p:cNvPr id="3" name="Content Placeholder 2"/>
          <p:cNvSpPr>
            <a:spLocks noGrp="1"/>
          </p:cNvSpPr>
          <p:nvPr>
            <p:ph idx="1"/>
          </p:nvPr>
        </p:nvSpPr>
        <p:spPr>
          <a:xfrm>
            <a:off x="5782733" y="274638"/>
            <a:ext cx="5494867" cy="4678363"/>
          </a:xfrm>
        </p:spPr>
        <p:txBody>
          <a:bodyPr/>
          <a:lstStyle>
            <a:lvl1pPr>
              <a:defRPr sz="3200">
                <a:solidFill>
                  <a:srgbClr val="6B1B41"/>
                </a:solidFill>
                <a:latin typeface="+mn-lt"/>
              </a:defRPr>
            </a:lvl1pPr>
            <a:lvl2pPr>
              <a:defRPr sz="2800">
                <a:solidFill>
                  <a:srgbClr val="6B1B41"/>
                </a:solidFill>
                <a:latin typeface="+mn-lt"/>
              </a:defRPr>
            </a:lvl2pPr>
            <a:lvl3pPr>
              <a:defRPr sz="2400">
                <a:solidFill>
                  <a:srgbClr val="6B1B41"/>
                </a:solidFill>
                <a:latin typeface="+mn-lt"/>
              </a:defRPr>
            </a:lvl3pPr>
            <a:lvl4pPr>
              <a:defRPr sz="2000">
                <a:solidFill>
                  <a:srgbClr val="6B1B41"/>
                </a:solidFill>
                <a:latin typeface="+mn-lt"/>
              </a:defRPr>
            </a:lvl4pPr>
            <a:lvl5pPr>
              <a:defRPr sz="2000">
                <a:solidFill>
                  <a:srgbClr val="6B1B41"/>
                </a:solidFill>
                <a:latin typeface="+mn-lt"/>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25601" y="1493838"/>
            <a:ext cx="4011084" cy="3459163"/>
          </a:xfrm>
        </p:spPr>
        <p:txBody>
          <a:bodyPr/>
          <a:lstStyle>
            <a:lvl1pPr marL="0" indent="0">
              <a:buNone/>
              <a:defRPr sz="1400">
                <a:solidFill>
                  <a:srgbClr val="6B1B41"/>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0644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rgbClr val="0069B5"/>
                </a:solidFill>
                <a:latin typeface="+mj-lt"/>
              </a:defRPr>
            </a:lvl1pPr>
          </a:lstStyle>
          <a:p>
            <a:r>
              <a:rPr lang="en-US"/>
              <a:t>Click to edit Master title style</a:t>
            </a:r>
            <a:endParaRPr lang="en-US" dirty="0"/>
          </a:p>
        </p:txBody>
      </p:sp>
      <p:sp>
        <p:nvSpPr>
          <p:cNvPr id="3" name="Picture Placeholder 2"/>
          <p:cNvSpPr>
            <a:spLocks noGrp="1"/>
          </p:cNvSpPr>
          <p:nvPr>
            <p:ph type="pic" idx="1"/>
          </p:nvPr>
        </p:nvSpPr>
        <p:spPr>
          <a:xfrm>
            <a:off x="2389717" y="1600200"/>
            <a:ext cx="7315200" cy="3127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6B1B41"/>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936370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ption 1: 1-Title &amp; Content">
    <p:spTree>
      <p:nvGrpSpPr>
        <p:cNvPr id="1" name=""/>
        <p:cNvGrpSpPr/>
        <p:nvPr/>
      </p:nvGrpSpPr>
      <p:grpSpPr>
        <a:xfrm>
          <a:off x="0" y="0"/>
          <a:ext cx="0" cy="0"/>
          <a:chOff x="0" y="0"/>
          <a:chExt cx="0" cy="0"/>
        </a:xfrm>
      </p:grpSpPr>
      <p:grpSp>
        <p:nvGrpSpPr>
          <p:cNvPr id="7" name="Group 6"/>
          <p:cNvGrpSpPr/>
          <p:nvPr userDrawn="1"/>
        </p:nvGrpSpPr>
        <p:grpSpPr>
          <a:xfrm>
            <a:off x="0" y="6400800"/>
            <a:ext cx="12192000" cy="457200"/>
            <a:chOff x="0" y="6400800"/>
            <a:chExt cx="12192000" cy="457200"/>
          </a:xfrm>
        </p:grpSpPr>
        <p:sp>
          <p:nvSpPr>
            <p:cNvPr id="10" name="Rectangle 9"/>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230124" y="978408"/>
            <a:ext cx="11731752" cy="4791456"/>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A857C0F-B001-40B5-9A01-32CB6570D7AB}" type="slidenum">
              <a:rPr kumimoji="0" lang="en-US" sz="800" b="0" i="0" u="none" strike="noStrike" kern="1200" cap="none" spc="0" normalizeH="0" baseline="0" noProof="0" smtClean="0">
                <a:ln>
                  <a:noFill/>
                </a:ln>
                <a:solidFill>
                  <a:srgbClr val="0068B4"/>
                </a:solidFill>
                <a:effectLst/>
                <a:uLnTx/>
                <a:uFillTx/>
                <a:latin typeface="Avenir LT Std 45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0068B4"/>
              </a:solidFill>
              <a:effectLst/>
              <a:uLnTx/>
              <a:uFillTx/>
              <a:latin typeface="Avenir LT Std 45 Book"/>
              <a:ea typeface="+mn-ea"/>
              <a:cs typeface="+mn-cs"/>
            </a:endParaRPr>
          </a:p>
        </p:txBody>
      </p:sp>
      <p:sp>
        <p:nvSpPr>
          <p:cNvPr id="9"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68B4"/>
              </a:solidFill>
              <a:effectLst/>
              <a:uLnTx/>
              <a:uFillTx/>
              <a:latin typeface="Avenir LT Std 45 Book"/>
              <a:ea typeface="+mn-ea"/>
              <a:cs typeface="+mn-cs"/>
            </a:endParaRPr>
          </a:p>
        </p:txBody>
      </p:sp>
    </p:spTree>
    <p:extLst>
      <p:ext uri="{BB962C8B-B14F-4D97-AF65-F5344CB8AC3E}">
        <p14:creationId xmlns:p14="http://schemas.microsoft.com/office/powerpoint/2010/main" val="775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871200" cy="1470025"/>
          </a:xfrm>
        </p:spPr>
        <p:txBody>
          <a:bodyPr/>
          <a:lstStyle>
            <a:lvl1pPr>
              <a:defRPr b="1">
                <a:solidFill>
                  <a:srgbClr val="0069B5"/>
                </a:solidFill>
                <a:latin typeface="Avenir LT Std 65 Medium"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6B1B4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8716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304800"/>
            <a:ext cx="10871200" cy="1143000"/>
          </a:xfrm>
        </p:spPr>
        <p:txBody>
          <a:bodyPr/>
          <a:lstStyle>
            <a:lvl1pPr>
              <a:defRPr b="1">
                <a:solidFill>
                  <a:srgbClr val="0069B5"/>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1016000" y="1594644"/>
            <a:ext cx="10972800" cy="4577556"/>
          </a:xfrm>
        </p:spPr>
        <p:txBody>
          <a:bodyPr/>
          <a:lstStyle>
            <a:lvl1pPr>
              <a:defRPr>
                <a:solidFill>
                  <a:srgbClr val="6B1B41"/>
                </a:solidFill>
                <a:latin typeface="+mn-lt"/>
              </a:defRPr>
            </a:lvl1pPr>
            <a:lvl2pPr>
              <a:defRPr>
                <a:solidFill>
                  <a:srgbClr val="6B1B41"/>
                </a:solidFill>
                <a:latin typeface="+mn-lt"/>
              </a:defRPr>
            </a:lvl2pPr>
            <a:lvl3pPr>
              <a:defRPr>
                <a:solidFill>
                  <a:srgbClr val="6B1B41"/>
                </a:solidFill>
                <a:latin typeface="+mn-lt"/>
              </a:defRPr>
            </a:lvl3pPr>
            <a:lvl4pPr>
              <a:defRPr>
                <a:solidFill>
                  <a:srgbClr val="6B1B41"/>
                </a:solidFill>
                <a:latin typeface="+mn-lt"/>
              </a:defRPr>
            </a:lvl4pPr>
            <a:lvl5pPr>
              <a:defRPr>
                <a:solidFill>
                  <a:srgbClr val="6B1B4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1598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0069B5"/>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6B1B4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1478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228600"/>
            <a:ext cx="10972800" cy="1143000"/>
          </a:xfrm>
        </p:spPr>
        <p:txBody>
          <a:bodyPr/>
          <a:lstStyle>
            <a:lvl1pPr>
              <a:defRPr b="1">
                <a:solidFill>
                  <a:srgbClr val="0069B5"/>
                </a:solidFill>
                <a:latin typeface="+mj-lt"/>
              </a:defRPr>
            </a:lvl1pPr>
          </a:lstStyle>
          <a:p>
            <a:r>
              <a:rPr lang="en-US"/>
              <a:t>Click to edit Master title style</a:t>
            </a:r>
            <a:endParaRPr lang="en-US" dirty="0"/>
          </a:p>
        </p:txBody>
      </p:sp>
      <p:sp>
        <p:nvSpPr>
          <p:cNvPr id="3" name="Content Placeholder 2"/>
          <p:cNvSpPr>
            <a:spLocks noGrp="1"/>
          </p:cNvSpPr>
          <p:nvPr>
            <p:ph sz="half" idx="1"/>
          </p:nvPr>
        </p:nvSpPr>
        <p:spPr>
          <a:xfrm>
            <a:off x="1016000" y="1524001"/>
            <a:ext cx="5384800" cy="3078163"/>
          </a:xfrm>
        </p:spPr>
        <p:txBody>
          <a:bodyPr/>
          <a:lstStyle>
            <a:lvl1pPr>
              <a:defRPr sz="2800">
                <a:solidFill>
                  <a:srgbClr val="6B1B41"/>
                </a:solidFill>
                <a:latin typeface="+mn-lt"/>
              </a:defRPr>
            </a:lvl1pPr>
            <a:lvl2pPr>
              <a:defRPr sz="2400">
                <a:solidFill>
                  <a:srgbClr val="6B1B41"/>
                </a:solidFill>
                <a:latin typeface="+mn-lt"/>
              </a:defRPr>
            </a:lvl2pPr>
            <a:lvl3pPr>
              <a:defRPr sz="2000">
                <a:solidFill>
                  <a:srgbClr val="6B1B41"/>
                </a:solidFill>
                <a:latin typeface="+mn-lt"/>
              </a:defRPr>
            </a:lvl3pPr>
            <a:lvl4pPr>
              <a:defRPr sz="1800">
                <a:solidFill>
                  <a:srgbClr val="6B1B41"/>
                </a:solidFill>
                <a:latin typeface="+mn-lt"/>
              </a:defRPr>
            </a:lvl4pPr>
            <a:lvl5pPr>
              <a:defRPr sz="1800">
                <a:solidFill>
                  <a:srgbClr val="6B1B41"/>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4000" y="1524001"/>
            <a:ext cx="5384800" cy="3078163"/>
          </a:xfrm>
        </p:spPr>
        <p:txBody>
          <a:bodyPr/>
          <a:lstStyle>
            <a:lvl1pPr>
              <a:defRPr sz="2800">
                <a:solidFill>
                  <a:srgbClr val="6B1B41"/>
                </a:solidFill>
                <a:latin typeface="+mn-lt"/>
              </a:defRPr>
            </a:lvl1pPr>
            <a:lvl2pPr>
              <a:defRPr sz="2400">
                <a:solidFill>
                  <a:srgbClr val="6B1B41"/>
                </a:solidFill>
                <a:latin typeface="+mn-lt"/>
              </a:defRPr>
            </a:lvl2pPr>
            <a:lvl3pPr>
              <a:defRPr sz="2000">
                <a:solidFill>
                  <a:srgbClr val="6B1B41"/>
                </a:solidFill>
                <a:latin typeface="+mn-lt"/>
              </a:defRPr>
            </a:lvl3pPr>
            <a:lvl4pPr>
              <a:defRPr sz="1800">
                <a:solidFill>
                  <a:srgbClr val="6B1B41"/>
                </a:solidFill>
                <a:latin typeface="+mn-lt"/>
              </a:defRPr>
            </a:lvl4pPr>
            <a:lvl5pPr>
              <a:defRPr sz="1800">
                <a:solidFill>
                  <a:srgbClr val="6B1B41"/>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3782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972800" cy="990600"/>
          </a:xfrm>
        </p:spPr>
        <p:txBody>
          <a:bodyPr/>
          <a:lstStyle>
            <a:lvl1pPr>
              <a:defRPr b="1">
                <a:solidFill>
                  <a:srgbClr val="0069B5"/>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1011767" y="1874838"/>
            <a:ext cx="5386917" cy="639762"/>
          </a:xfrm>
        </p:spPr>
        <p:txBody>
          <a:bodyPr anchor="b"/>
          <a:lstStyle>
            <a:lvl1pPr marL="0" indent="0">
              <a:buNone/>
              <a:defRPr sz="2400" b="0">
                <a:solidFill>
                  <a:srgbClr val="0069B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11767" y="2636838"/>
            <a:ext cx="5386917" cy="2773363"/>
          </a:xfrm>
        </p:spPr>
        <p:txBody>
          <a:bodyPr/>
          <a:lstStyle>
            <a:lvl1pPr>
              <a:defRPr sz="2400">
                <a:solidFill>
                  <a:srgbClr val="6B1B41"/>
                </a:solidFill>
                <a:latin typeface="+mn-lt"/>
              </a:defRPr>
            </a:lvl1pPr>
            <a:lvl2pPr>
              <a:defRPr sz="2000">
                <a:solidFill>
                  <a:srgbClr val="6B1B41"/>
                </a:solidFill>
                <a:latin typeface="+mn-lt"/>
              </a:defRPr>
            </a:lvl2pPr>
            <a:lvl3pPr>
              <a:defRPr sz="1800">
                <a:solidFill>
                  <a:srgbClr val="6B1B41"/>
                </a:solidFill>
                <a:latin typeface="+mn-lt"/>
              </a:defRPr>
            </a:lvl3pPr>
            <a:lvl4pPr>
              <a:defRPr sz="1600">
                <a:solidFill>
                  <a:srgbClr val="6B1B41"/>
                </a:solidFill>
                <a:latin typeface="+mn-lt"/>
              </a:defRPr>
            </a:lvl4pPr>
            <a:lvl5pPr>
              <a:defRPr sz="1600">
                <a:solidFill>
                  <a:srgbClr val="6B1B41"/>
                </a:solidFill>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99768" y="1874838"/>
            <a:ext cx="5389033" cy="639762"/>
          </a:xfrm>
        </p:spPr>
        <p:txBody>
          <a:bodyPr anchor="b"/>
          <a:lstStyle>
            <a:lvl1pPr marL="0" indent="0">
              <a:buNone/>
              <a:defRPr sz="2400" b="0">
                <a:solidFill>
                  <a:srgbClr val="0069B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95534" y="2636838"/>
            <a:ext cx="5389033" cy="2773363"/>
          </a:xfrm>
        </p:spPr>
        <p:txBody>
          <a:bodyPr/>
          <a:lstStyle>
            <a:lvl1pPr>
              <a:defRPr sz="2400">
                <a:solidFill>
                  <a:srgbClr val="6B1B41"/>
                </a:solidFill>
                <a:latin typeface="+mn-lt"/>
              </a:defRPr>
            </a:lvl1pPr>
            <a:lvl2pPr>
              <a:defRPr sz="2000">
                <a:solidFill>
                  <a:srgbClr val="6B1B41"/>
                </a:solidFill>
                <a:latin typeface="+mn-lt"/>
              </a:defRPr>
            </a:lvl2pPr>
            <a:lvl3pPr>
              <a:defRPr sz="1800">
                <a:solidFill>
                  <a:srgbClr val="6B1B41"/>
                </a:solidFill>
                <a:latin typeface="+mn-lt"/>
              </a:defRPr>
            </a:lvl3pPr>
            <a:lvl4pPr>
              <a:defRPr sz="1600">
                <a:solidFill>
                  <a:srgbClr val="6B1B41"/>
                </a:solidFill>
                <a:latin typeface="+mn-lt"/>
              </a:defRPr>
            </a:lvl4pPr>
            <a:lvl5pPr>
              <a:defRPr sz="1600">
                <a:solidFill>
                  <a:srgbClr val="6B1B41"/>
                </a:solidFill>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85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884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1277600" cy="1143000"/>
          </a:xfrm>
        </p:spPr>
        <p:txBody>
          <a:bodyPr/>
          <a:lstStyle>
            <a:lvl1pPr>
              <a:defRPr b="1">
                <a:solidFill>
                  <a:srgbClr val="0069B5"/>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405917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05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5601" y="274637"/>
            <a:ext cx="4011084" cy="1162050"/>
          </a:xfrm>
        </p:spPr>
        <p:txBody>
          <a:bodyPr anchor="b"/>
          <a:lstStyle>
            <a:lvl1pPr algn="l">
              <a:defRPr sz="2000" b="0">
                <a:solidFill>
                  <a:srgbClr val="0069B5"/>
                </a:solidFill>
              </a:defRPr>
            </a:lvl1pPr>
          </a:lstStyle>
          <a:p>
            <a:r>
              <a:rPr lang="en-US"/>
              <a:t>Click to edit Master title style</a:t>
            </a:r>
            <a:endParaRPr lang="en-US" dirty="0"/>
          </a:p>
        </p:txBody>
      </p:sp>
      <p:sp>
        <p:nvSpPr>
          <p:cNvPr id="3" name="Content Placeholder 2"/>
          <p:cNvSpPr>
            <a:spLocks noGrp="1"/>
          </p:cNvSpPr>
          <p:nvPr>
            <p:ph idx="1"/>
          </p:nvPr>
        </p:nvSpPr>
        <p:spPr>
          <a:xfrm>
            <a:off x="5782733" y="274638"/>
            <a:ext cx="5494867" cy="4678363"/>
          </a:xfrm>
        </p:spPr>
        <p:txBody>
          <a:bodyPr/>
          <a:lstStyle>
            <a:lvl1pPr>
              <a:defRPr sz="3200">
                <a:solidFill>
                  <a:srgbClr val="6B1B41"/>
                </a:solidFill>
                <a:latin typeface="+mn-lt"/>
              </a:defRPr>
            </a:lvl1pPr>
            <a:lvl2pPr>
              <a:defRPr sz="2800">
                <a:solidFill>
                  <a:srgbClr val="6B1B41"/>
                </a:solidFill>
                <a:latin typeface="+mn-lt"/>
              </a:defRPr>
            </a:lvl2pPr>
            <a:lvl3pPr>
              <a:defRPr sz="2400">
                <a:solidFill>
                  <a:srgbClr val="6B1B41"/>
                </a:solidFill>
                <a:latin typeface="+mn-lt"/>
              </a:defRPr>
            </a:lvl3pPr>
            <a:lvl4pPr>
              <a:defRPr sz="2000">
                <a:solidFill>
                  <a:srgbClr val="6B1B41"/>
                </a:solidFill>
                <a:latin typeface="+mn-lt"/>
              </a:defRPr>
            </a:lvl4pPr>
            <a:lvl5pPr>
              <a:defRPr sz="2000">
                <a:solidFill>
                  <a:srgbClr val="6B1B41"/>
                </a:solidFill>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25601" y="1493838"/>
            <a:ext cx="4011084" cy="3459163"/>
          </a:xfrm>
        </p:spPr>
        <p:txBody>
          <a:bodyPr/>
          <a:lstStyle>
            <a:lvl1pPr marL="0" indent="0">
              <a:buNone/>
              <a:defRPr sz="1400">
                <a:solidFill>
                  <a:srgbClr val="6B1B41"/>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1047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rgbClr val="0069B5"/>
                </a:solidFill>
                <a:latin typeface="+mj-lt"/>
              </a:defRPr>
            </a:lvl1pPr>
          </a:lstStyle>
          <a:p>
            <a:r>
              <a:rPr lang="en-US"/>
              <a:t>Click to edit Master title style</a:t>
            </a:r>
            <a:endParaRPr lang="en-US" dirty="0"/>
          </a:p>
        </p:txBody>
      </p:sp>
      <p:sp>
        <p:nvSpPr>
          <p:cNvPr id="3" name="Picture Placeholder 2"/>
          <p:cNvSpPr>
            <a:spLocks noGrp="1"/>
          </p:cNvSpPr>
          <p:nvPr>
            <p:ph type="pic" idx="1"/>
          </p:nvPr>
        </p:nvSpPr>
        <p:spPr>
          <a:xfrm>
            <a:off x="2389717" y="1600200"/>
            <a:ext cx="7315200" cy="3127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6B1B41"/>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6631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24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A20B-88C7-4C64-B481-C8F3C0C297C3}"/>
              </a:ext>
            </a:extLst>
          </p:cNvPr>
          <p:cNvSpPr>
            <a:spLocks noGrp="1"/>
          </p:cNvSpPr>
          <p:nvPr>
            <p:ph type="title"/>
          </p:nvPr>
        </p:nvSpPr>
        <p:spPr>
          <a:xfrm>
            <a:off x="838200" y="2362200"/>
            <a:ext cx="10515600" cy="1325563"/>
          </a:xfrm>
        </p:spPr>
        <p:txBody>
          <a:bodyPr/>
          <a:lstStyle>
            <a:lvl1pPr algn="ctr">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277476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871200" cy="1470025"/>
          </a:xfrm>
        </p:spPr>
        <p:txBody>
          <a:bodyPr/>
          <a:lstStyle>
            <a:lvl1pPr>
              <a:defRPr b="1">
                <a:solidFill>
                  <a:srgbClr val="0069B5"/>
                </a:solidFill>
                <a:latin typeface="Avenir LT Std 65 Medium"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6B1B4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4426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304800"/>
            <a:ext cx="10871200" cy="1143000"/>
          </a:xfrm>
        </p:spPr>
        <p:txBody>
          <a:bodyPr/>
          <a:lstStyle>
            <a:lvl1pPr>
              <a:defRPr b="1">
                <a:solidFill>
                  <a:srgbClr val="0069B5"/>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1016000" y="1594644"/>
            <a:ext cx="10972800" cy="4577556"/>
          </a:xfrm>
        </p:spPr>
        <p:txBody>
          <a:bodyPr/>
          <a:lstStyle>
            <a:lvl1pPr>
              <a:defRPr>
                <a:solidFill>
                  <a:srgbClr val="6B1B41"/>
                </a:solidFill>
                <a:latin typeface="+mn-lt"/>
              </a:defRPr>
            </a:lvl1pPr>
            <a:lvl2pPr>
              <a:defRPr>
                <a:solidFill>
                  <a:srgbClr val="6B1B41"/>
                </a:solidFill>
                <a:latin typeface="+mn-lt"/>
              </a:defRPr>
            </a:lvl2pPr>
            <a:lvl3pPr>
              <a:defRPr>
                <a:solidFill>
                  <a:srgbClr val="6B1B41"/>
                </a:solidFill>
                <a:latin typeface="+mn-lt"/>
              </a:defRPr>
            </a:lvl3pPr>
            <a:lvl4pPr>
              <a:defRPr>
                <a:solidFill>
                  <a:srgbClr val="6B1B41"/>
                </a:solidFill>
                <a:latin typeface="+mn-lt"/>
              </a:defRPr>
            </a:lvl4pPr>
            <a:lvl5pPr>
              <a:defRPr>
                <a:solidFill>
                  <a:srgbClr val="6B1B4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4120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0069B5"/>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6B1B4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5405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228600"/>
            <a:ext cx="10972800" cy="1143000"/>
          </a:xfrm>
        </p:spPr>
        <p:txBody>
          <a:bodyPr/>
          <a:lstStyle>
            <a:lvl1pPr>
              <a:defRPr b="1">
                <a:solidFill>
                  <a:srgbClr val="0069B5"/>
                </a:solidFill>
                <a:latin typeface="+mj-lt"/>
              </a:defRPr>
            </a:lvl1pPr>
          </a:lstStyle>
          <a:p>
            <a:r>
              <a:rPr lang="en-US"/>
              <a:t>Click to edit Master title style</a:t>
            </a:r>
            <a:endParaRPr lang="en-US" dirty="0"/>
          </a:p>
        </p:txBody>
      </p:sp>
      <p:sp>
        <p:nvSpPr>
          <p:cNvPr id="3" name="Content Placeholder 2"/>
          <p:cNvSpPr>
            <a:spLocks noGrp="1"/>
          </p:cNvSpPr>
          <p:nvPr>
            <p:ph sz="half" idx="1"/>
          </p:nvPr>
        </p:nvSpPr>
        <p:spPr>
          <a:xfrm>
            <a:off x="1016000" y="1524001"/>
            <a:ext cx="5384800" cy="3078163"/>
          </a:xfrm>
        </p:spPr>
        <p:txBody>
          <a:bodyPr/>
          <a:lstStyle>
            <a:lvl1pPr>
              <a:defRPr sz="2800">
                <a:solidFill>
                  <a:srgbClr val="6B1B41"/>
                </a:solidFill>
                <a:latin typeface="+mn-lt"/>
              </a:defRPr>
            </a:lvl1pPr>
            <a:lvl2pPr>
              <a:defRPr sz="2400">
                <a:solidFill>
                  <a:srgbClr val="6B1B41"/>
                </a:solidFill>
                <a:latin typeface="+mn-lt"/>
              </a:defRPr>
            </a:lvl2pPr>
            <a:lvl3pPr>
              <a:defRPr sz="2000">
                <a:solidFill>
                  <a:srgbClr val="6B1B41"/>
                </a:solidFill>
                <a:latin typeface="+mn-lt"/>
              </a:defRPr>
            </a:lvl3pPr>
            <a:lvl4pPr>
              <a:defRPr sz="1800">
                <a:solidFill>
                  <a:srgbClr val="6B1B41"/>
                </a:solidFill>
                <a:latin typeface="+mn-lt"/>
              </a:defRPr>
            </a:lvl4pPr>
            <a:lvl5pPr>
              <a:defRPr sz="1800">
                <a:solidFill>
                  <a:srgbClr val="6B1B41"/>
                </a:solidFill>
                <a:latin typeface="+mn-lt"/>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4000" y="1524001"/>
            <a:ext cx="5384800" cy="3078163"/>
          </a:xfrm>
        </p:spPr>
        <p:txBody>
          <a:bodyPr/>
          <a:lstStyle>
            <a:lvl1pPr>
              <a:defRPr sz="2800">
                <a:solidFill>
                  <a:srgbClr val="6B1B41"/>
                </a:solidFill>
                <a:latin typeface="+mn-lt"/>
              </a:defRPr>
            </a:lvl1pPr>
            <a:lvl2pPr>
              <a:defRPr sz="2400">
                <a:solidFill>
                  <a:srgbClr val="6B1B41"/>
                </a:solidFill>
                <a:latin typeface="+mn-lt"/>
              </a:defRPr>
            </a:lvl2pPr>
            <a:lvl3pPr>
              <a:defRPr sz="2000">
                <a:solidFill>
                  <a:srgbClr val="6B1B41"/>
                </a:solidFill>
                <a:latin typeface="+mn-lt"/>
              </a:defRPr>
            </a:lvl3pPr>
            <a:lvl4pPr>
              <a:defRPr sz="1800">
                <a:solidFill>
                  <a:srgbClr val="6B1B41"/>
                </a:solidFill>
                <a:latin typeface="+mn-lt"/>
              </a:defRPr>
            </a:lvl4pPr>
            <a:lvl5pPr>
              <a:defRPr sz="1800">
                <a:solidFill>
                  <a:srgbClr val="6B1B41"/>
                </a:solidFill>
                <a:latin typeface="+mn-lt"/>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407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972800" cy="990600"/>
          </a:xfrm>
        </p:spPr>
        <p:txBody>
          <a:bodyPr/>
          <a:lstStyle>
            <a:lvl1pPr>
              <a:defRPr b="1">
                <a:solidFill>
                  <a:srgbClr val="0069B5"/>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1011767" y="1874838"/>
            <a:ext cx="5386917" cy="639762"/>
          </a:xfrm>
        </p:spPr>
        <p:txBody>
          <a:bodyPr anchor="b"/>
          <a:lstStyle>
            <a:lvl1pPr marL="0" indent="0">
              <a:buNone/>
              <a:defRPr sz="2400" b="0">
                <a:solidFill>
                  <a:srgbClr val="0069B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11767" y="2636838"/>
            <a:ext cx="5386917" cy="2773363"/>
          </a:xfrm>
        </p:spPr>
        <p:txBody>
          <a:bodyPr/>
          <a:lstStyle>
            <a:lvl1pPr>
              <a:defRPr sz="2400">
                <a:solidFill>
                  <a:srgbClr val="6B1B41"/>
                </a:solidFill>
                <a:latin typeface="+mn-lt"/>
              </a:defRPr>
            </a:lvl1pPr>
            <a:lvl2pPr>
              <a:defRPr sz="2000">
                <a:solidFill>
                  <a:srgbClr val="6B1B41"/>
                </a:solidFill>
                <a:latin typeface="+mn-lt"/>
              </a:defRPr>
            </a:lvl2pPr>
            <a:lvl3pPr>
              <a:defRPr sz="1800">
                <a:solidFill>
                  <a:srgbClr val="6B1B41"/>
                </a:solidFill>
                <a:latin typeface="+mn-lt"/>
              </a:defRPr>
            </a:lvl3pPr>
            <a:lvl4pPr>
              <a:defRPr sz="1600">
                <a:solidFill>
                  <a:srgbClr val="6B1B41"/>
                </a:solidFill>
                <a:latin typeface="+mn-lt"/>
              </a:defRPr>
            </a:lvl4pPr>
            <a:lvl5pPr>
              <a:defRPr sz="1600">
                <a:solidFill>
                  <a:srgbClr val="6B1B41"/>
                </a:solidFill>
                <a:latin typeface="+mn-lt"/>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99768" y="1874838"/>
            <a:ext cx="5389033" cy="639762"/>
          </a:xfrm>
        </p:spPr>
        <p:txBody>
          <a:bodyPr anchor="b"/>
          <a:lstStyle>
            <a:lvl1pPr marL="0" indent="0">
              <a:buNone/>
              <a:defRPr sz="2400" b="0">
                <a:solidFill>
                  <a:srgbClr val="0069B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95534" y="2636838"/>
            <a:ext cx="5389033" cy="2773363"/>
          </a:xfrm>
        </p:spPr>
        <p:txBody>
          <a:bodyPr/>
          <a:lstStyle>
            <a:lvl1pPr>
              <a:defRPr sz="2400">
                <a:solidFill>
                  <a:srgbClr val="6B1B41"/>
                </a:solidFill>
                <a:latin typeface="+mn-lt"/>
              </a:defRPr>
            </a:lvl1pPr>
            <a:lvl2pPr>
              <a:defRPr sz="2000">
                <a:solidFill>
                  <a:srgbClr val="6B1B41"/>
                </a:solidFill>
                <a:latin typeface="+mn-lt"/>
              </a:defRPr>
            </a:lvl2pPr>
            <a:lvl3pPr>
              <a:defRPr sz="1800">
                <a:solidFill>
                  <a:srgbClr val="6B1B41"/>
                </a:solidFill>
                <a:latin typeface="+mn-lt"/>
              </a:defRPr>
            </a:lvl3pPr>
            <a:lvl4pPr>
              <a:defRPr sz="1600">
                <a:solidFill>
                  <a:srgbClr val="6B1B41"/>
                </a:solidFill>
                <a:latin typeface="+mn-lt"/>
              </a:defRPr>
            </a:lvl4pPr>
            <a:lvl5pPr>
              <a:defRPr sz="1600">
                <a:solidFill>
                  <a:srgbClr val="6B1B41"/>
                </a:solidFill>
                <a:latin typeface="+mn-lt"/>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842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3.jp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3.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5.jpg"/><Relationship Id="rId5" Type="http://schemas.openxmlformats.org/officeDocument/2006/relationships/slideLayout" Target="../slideLayouts/slideLayout19.xml"/><Relationship Id="rId10" Type="http://schemas.openxmlformats.org/officeDocument/2006/relationships/theme" Target="../theme/theme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1444556"/>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6"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25D360-7F2B-447D-90D3-20AC77A75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FFABC7-8D6C-4E27-8776-8C775CFB8C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33B1FF-FF9F-4289-A3DC-CD0A335D0B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3F44C6-87C5-41A0-8DA1-9F0E21E7EA9B}" type="datetimeFigureOut">
              <a:rPr lang="en-US" smtClean="0"/>
              <a:t>2/10/2026</a:t>
            </a:fld>
            <a:endParaRPr lang="en-US"/>
          </a:p>
        </p:txBody>
      </p:sp>
      <p:sp>
        <p:nvSpPr>
          <p:cNvPr id="5" name="Footer Placeholder 4">
            <a:extLst>
              <a:ext uri="{FF2B5EF4-FFF2-40B4-BE49-F238E27FC236}">
                <a16:creationId xmlns:a16="http://schemas.microsoft.com/office/drawing/2014/main" id="{A4CBC7AA-886A-43C8-AEA2-8892E482D0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FB16AC-4640-4539-A840-28AC0BA3F6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52CAA-E74B-4428-8DDE-E434F3ADC8FC}" type="slidenum">
              <a:rPr lang="en-US" smtClean="0"/>
              <a:t>‹#›</a:t>
            </a:fld>
            <a:endParaRPr lang="en-US"/>
          </a:p>
        </p:txBody>
      </p:sp>
    </p:spTree>
    <p:extLst>
      <p:ext uri="{BB962C8B-B14F-4D97-AF65-F5344CB8AC3E}">
        <p14:creationId xmlns:p14="http://schemas.microsoft.com/office/powerpoint/2010/main" val="4108884738"/>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EA4C6-09A1-4265-B52D-ECB4EDCA1029}" type="datetime1">
              <a:rPr lang="en-US" smtClean="0"/>
              <a:pPr/>
              <a:t>2/10/2026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Session #</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5A75DD-2D4F-4D8F-9399-930DFEBEC1E6}" type="slidenum">
              <a:rPr lang="en-US" smtClean="0"/>
              <a:pPr/>
              <a:t>‹#›</a:t>
            </a:fld>
            <a:endParaRPr lang="en-US"/>
          </a:p>
        </p:txBody>
      </p:sp>
    </p:spTree>
    <p:extLst>
      <p:ext uri="{BB962C8B-B14F-4D97-AF65-F5344CB8AC3E}">
        <p14:creationId xmlns:p14="http://schemas.microsoft.com/office/powerpoint/2010/main" val="256629745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EA4C6-09A1-4265-B52D-ECB4EDCA1029}" type="datetime1">
              <a:rPr lang="en-US" smtClean="0"/>
              <a:pPr/>
              <a:t>2/10/2026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Session #</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5A75DD-2D4F-4D8F-9399-930DFEBEC1E6}" type="slidenum">
              <a:rPr lang="en-US" smtClean="0"/>
              <a:pPr/>
              <a:t>‹#›</a:t>
            </a:fld>
            <a:endParaRPr lang="en-US"/>
          </a:p>
        </p:txBody>
      </p:sp>
    </p:spTree>
    <p:extLst>
      <p:ext uri="{BB962C8B-B14F-4D97-AF65-F5344CB8AC3E}">
        <p14:creationId xmlns:p14="http://schemas.microsoft.com/office/powerpoint/2010/main" val="62813283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cupahr.org/resources/cupa-hr-advocacy-positions/" TargetMode="External"/><Relationship Id="rId7" Type="http://schemas.openxmlformats.org/officeDocument/2006/relationships/hyperlink" Target="https://www.cupahr.org/cooper/"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hyperlink" Target="https://www.cupahr.org/resources/?types=annual-workforce-data&amp;sortBy=date&amp;sort=desc&amp;pag=1" TargetMode="External"/><Relationship Id="rId5" Type="http://schemas.openxmlformats.org/officeDocument/2006/relationships/hyperlink" Target="https://www.cupahr.org/research-data/employee-retention-survey/" TargetMode="External"/><Relationship Id="rId4" Type="http://schemas.openxmlformats.org/officeDocument/2006/relationships/hyperlink" Target="https://www.cupahr.org/resources/?types=news&amp;sortBy=date&amp;sort=desc&amp;pag=1&amp;topics=hr-complianc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505200" y="457200"/>
            <a:ext cx="8534400" cy="5867400"/>
          </a:xfrm>
        </p:spPr>
        <p:txBody>
          <a:bodyPr>
            <a:normAutofit/>
          </a:bodyPr>
          <a:lstStyle/>
          <a:p>
            <a:pPr marL="0" marR="0">
              <a:lnSpc>
                <a:spcPct val="107000"/>
              </a:lnSpc>
              <a:buNone/>
            </a:pPr>
            <a:r>
              <a:rPr lang="en-US" sz="60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CUPA-HR Update</a:t>
            </a:r>
          </a:p>
          <a:p>
            <a:pPr marL="0" marR="0">
              <a:lnSpc>
                <a:spcPct val="107000"/>
              </a:lnSpc>
              <a:buNone/>
            </a:pPr>
            <a:r>
              <a:rPr lang="en-US" sz="6000" kern="100" dirty="0">
                <a:solidFill>
                  <a:schemeClr val="bg1"/>
                </a:solidFill>
                <a:latin typeface="Arial" panose="020B0604020202020204" pitchFamily="34" charset="0"/>
                <a:ea typeface="Aptos" panose="020B0004020202020204" pitchFamily="34" charset="0"/>
                <a:cs typeface="Arial" panose="020B0604020202020204" pitchFamily="34" charset="0"/>
              </a:rPr>
              <a:t>Spring</a:t>
            </a:r>
            <a:r>
              <a:rPr lang="en-US" sz="60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2026</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5100" b="1" i="0" u="none" strike="noStrike" kern="0" cap="none" spc="0" normalizeH="0" baseline="0" noProof="0" dirty="0">
              <a:ln>
                <a:noFill/>
              </a:ln>
              <a:solidFill>
                <a:schemeClr val="bg1"/>
              </a:solidFill>
              <a:effectLst/>
              <a:uLnTx/>
              <a:uFillTx/>
              <a:latin typeface="Arial" panose="020B0604020202020204" pitchFamily="34" charset="0"/>
              <a:ea typeface="Calibri"/>
              <a:cs typeface="Arial" panose="020B0604020202020204" pitchFamily="34" charset="0"/>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1" i="0" u="none" strike="noStrike" kern="0" cap="none" spc="0" normalizeH="0" baseline="0" noProof="0" dirty="0">
                <a:ln>
                  <a:noFill/>
                </a:ln>
                <a:solidFill>
                  <a:schemeClr val="bg1"/>
                </a:solidFill>
                <a:effectLst/>
                <a:uLnTx/>
                <a:uFillTx/>
                <a:latin typeface="Arial" panose="020B0604020202020204" pitchFamily="34" charset="0"/>
                <a:ea typeface="Calibri"/>
                <a:cs typeface="Arial" panose="020B0604020202020204" pitchFamily="34" charset="0"/>
                <a:sym typeface="Calibri"/>
              </a:rPr>
              <a:t>CUPA-HR Leader Name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kern="0" dirty="0">
                <a:solidFill>
                  <a:schemeClr val="bg1"/>
                </a:solidFill>
                <a:latin typeface="Arial" panose="020B0604020202020204" pitchFamily="34" charset="0"/>
                <a:ea typeface="Calibri"/>
                <a:cs typeface="Arial" panose="020B0604020202020204" pitchFamily="34" charset="0"/>
                <a:sym typeface="Calibri"/>
              </a:rPr>
              <a:t>Title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kern="0" dirty="0">
                <a:solidFill>
                  <a:schemeClr val="bg1"/>
                </a:solidFill>
                <a:latin typeface="Arial" panose="020B0604020202020204" pitchFamily="34" charset="0"/>
                <a:ea typeface="Calibri"/>
                <a:cs typeface="Arial" panose="020B0604020202020204" pitchFamily="34" charset="0"/>
                <a:sym typeface="Calibri"/>
              </a:rPr>
              <a:t>Institution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kern="0" dirty="0">
                <a:solidFill>
                  <a:schemeClr val="bg1"/>
                </a:solidFill>
                <a:latin typeface="Arial" panose="020B0604020202020204" pitchFamily="34" charset="0"/>
                <a:ea typeface="Calibri"/>
                <a:cs typeface="Arial" panose="020B0604020202020204" pitchFamily="34" charset="0"/>
                <a:sym typeface="Calibri"/>
              </a:rPr>
              <a:t>CUPA-HR Leadership Role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5100" b="1" i="0" u="none" strike="noStrike" kern="0" cap="none" spc="0" normalizeH="0" baseline="0" noProof="0" dirty="0">
              <a:ln>
                <a:noFill/>
              </a:ln>
              <a:solidFill>
                <a:schemeClr val="bg1"/>
              </a:solidFill>
              <a:effectLst/>
              <a:uLnTx/>
              <a:uFillTx/>
              <a:latin typeface="Aptos" panose="020B0004020202020204" pitchFamily="34" charset="0"/>
              <a:ea typeface="Calibri"/>
              <a:cs typeface="Arial" panose="020B0604020202020204" pitchFamily="34" charset="0"/>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5100" b="0" i="0" u="none" strike="noStrike" kern="0" cap="none" spc="0" normalizeH="0" baseline="0" noProof="0" dirty="0">
              <a:ln>
                <a:noFill/>
              </a:ln>
              <a:solidFill>
                <a:schemeClr val="bg1"/>
              </a:solidFill>
              <a:effectLst/>
              <a:uLnTx/>
              <a:uFillTx/>
              <a:latin typeface="Aptos" panose="020B0004020202020204" pitchFamily="34" charset="0"/>
              <a:ea typeface="Calibri"/>
              <a:cs typeface="Arial" panose="020B0604020202020204" pitchFamily="34" charset="0"/>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2A8A2D88-C141-2627-C1AD-86C75E06529D}"/>
              </a:ext>
            </a:extLst>
          </p:cNvPr>
          <p:cNvSpPr txBox="1">
            <a:spLocks/>
          </p:cNvSpPr>
          <p:nvPr/>
        </p:nvSpPr>
        <p:spPr>
          <a:xfrm>
            <a:off x="381000" y="914400"/>
            <a:ext cx="4327818" cy="444012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b="1">
                <a:latin typeface="Arial" panose="020B0604020202020204" pitchFamily="34" charset="0"/>
                <a:cs typeface="Arial" panose="020B0604020202020204" pitchFamily="34" charset="0"/>
              </a:rPr>
              <a:t>Higher Ed Workforce Research</a:t>
            </a:r>
            <a:endParaRPr lang="en-US" b="1" dirty="0">
              <a:latin typeface="Arial" panose="020B0604020202020204" pitchFamily="34" charset="0"/>
              <a:cs typeface="Arial" panose="020B0604020202020204" pitchFamily="34" charset="0"/>
            </a:endParaRPr>
          </a:p>
        </p:txBody>
      </p:sp>
      <p:graphicFrame>
        <p:nvGraphicFramePr>
          <p:cNvPr id="3" name="Title 4">
            <a:extLst>
              <a:ext uri="{FF2B5EF4-FFF2-40B4-BE49-F238E27FC236}">
                <a16:creationId xmlns:a16="http://schemas.microsoft.com/office/drawing/2014/main" id="{BF9101E5-21A4-276E-81B1-1A71809214AA}"/>
              </a:ext>
            </a:extLst>
          </p:cNvPr>
          <p:cNvGraphicFramePr/>
          <p:nvPr>
            <p:extLst>
              <p:ext uri="{D42A27DB-BD31-4B8C-83A1-F6EECF244321}">
                <p14:modId xmlns:p14="http://schemas.microsoft.com/office/powerpoint/2010/main" val="835277832"/>
              </p:ext>
            </p:extLst>
          </p:nvPr>
        </p:nvGraphicFramePr>
        <p:xfrm>
          <a:off x="4495800" y="103083"/>
          <a:ext cx="7315200" cy="6651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707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00F0723-2EFD-2494-76EA-13D99E7F09EB}"/>
            </a:ext>
          </a:extLst>
        </p:cNvPr>
        <p:cNvGrpSpPr/>
        <p:nvPr/>
      </p:nvGrpSpPr>
      <p:grpSpPr>
        <a:xfrm>
          <a:off x="0" y="0"/>
          <a:ext cx="0" cy="0"/>
          <a:chOff x="0" y="0"/>
          <a:chExt cx="0" cy="0"/>
        </a:xfrm>
      </p:grpSpPr>
      <p:sp>
        <p:nvSpPr>
          <p:cNvPr id="2" name="Title 4">
            <a:extLst>
              <a:ext uri="{FF2B5EF4-FFF2-40B4-BE49-F238E27FC236}">
                <a16:creationId xmlns:a16="http://schemas.microsoft.com/office/drawing/2014/main" id="{A5B9EC09-F670-F572-3103-03255FC6C42B}"/>
              </a:ext>
            </a:extLst>
          </p:cNvPr>
          <p:cNvSpPr txBox="1">
            <a:spLocks/>
          </p:cNvSpPr>
          <p:nvPr/>
        </p:nvSpPr>
        <p:spPr>
          <a:xfrm>
            <a:off x="381000" y="914400"/>
            <a:ext cx="4327818" cy="444012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b="1">
                <a:latin typeface="Arial" panose="020B0604020202020204" pitchFamily="34" charset="0"/>
                <a:cs typeface="Arial" panose="020B0604020202020204" pitchFamily="34" charset="0"/>
              </a:rPr>
              <a:t>Higher Ed Workforce Research</a:t>
            </a:r>
            <a:endParaRPr lang="en-US" b="1" dirty="0">
              <a:latin typeface="Arial" panose="020B0604020202020204" pitchFamily="34" charset="0"/>
              <a:cs typeface="Arial" panose="020B0604020202020204" pitchFamily="34" charset="0"/>
            </a:endParaRPr>
          </a:p>
        </p:txBody>
      </p:sp>
      <p:graphicFrame>
        <p:nvGraphicFramePr>
          <p:cNvPr id="3" name="Title 4">
            <a:extLst>
              <a:ext uri="{FF2B5EF4-FFF2-40B4-BE49-F238E27FC236}">
                <a16:creationId xmlns:a16="http://schemas.microsoft.com/office/drawing/2014/main" id="{32CCD727-A449-B5EC-F712-059FD425E4D5}"/>
              </a:ext>
            </a:extLst>
          </p:cNvPr>
          <p:cNvGraphicFramePr/>
          <p:nvPr/>
        </p:nvGraphicFramePr>
        <p:xfrm>
          <a:off x="4495800" y="103083"/>
          <a:ext cx="7315200" cy="6651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598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27C8-F792-1072-9B08-B8974D8D91C7}"/>
              </a:ext>
            </a:extLst>
          </p:cNvPr>
          <p:cNvSpPr txBox="1">
            <a:spLocks/>
          </p:cNvSpPr>
          <p:nvPr/>
        </p:nvSpPr>
        <p:spPr>
          <a:xfrm>
            <a:off x="1016000" y="228600"/>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a:latin typeface="Arial" panose="020B0604020202020204" pitchFamily="34" charset="0"/>
                <a:cs typeface="Arial" panose="020B0604020202020204" pitchFamily="34" charset="0"/>
              </a:rPr>
              <a:t>CUPA-HR </a:t>
            </a:r>
            <a:r>
              <a:rPr lang="en-US" b="1">
                <a:latin typeface="Arial" panose="020B0604020202020204" pitchFamily="34" charset="0"/>
                <a:cs typeface="Arial" panose="020B0604020202020204" pitchFamily="34" charset="0"/>
              </a:rPr>
              <a:t>Operations</a:t>
            </a:r>
            <a:endParaRPr lang="en-US" dirty="0">
              <a:latin typeface="Arial" panose="020B0604020202020204" pitchFamily="34" charset="0"/>
              <a:cs typeface="Arial" panose="020B0604020202020204" pitchFamily="34" charset="0"/>
            </a:endParaRPr>
          </a:p>
        </p:txBody>
      </p:sp>
      <p:sp>
        <p:nvSpPr>
          <p:cNvPr id="3" name="Title 4">
            <a:extLst>
              <a:ext uri="{FF2B5EF4-FFF2-40B4-BE49-F238E27FC236}">
                <a16:creationId xmlns:a16="http://schemas.microsoft.com/office/drawing/2014/main" id="{C8B2CF03-C60F-6336-F70A-186E45C0AA4D}"/>
              </a:ext>
            </a:extLst>
          </p:cNvPr>
          <p:cNvSpPr txBox="1">
            <a:spLocks/>
          </p:cNvSpPr>
          <p:nvPr/>
        </p:nvSpPr>
        <p:spPr>
          <a:xfrm>
            <a:off x="4930976" y="1828800"/>
            <a:ext cx="6527800" cy="3886200"/>
          </a:xfrm>
          <a:prstGeom prst="rect">
            <a:avLst/>
          </a:prstGeom>
        </p:spPr>
        <p:txBody>
          <a:bodyPr vert="horz" lIns="91440" tIns="45720" rIns="91440" bIns="45720" rtlCol="0" anchor="t">
            <a:noAutofit/>
          </a:bodyPr>
          <a:lstStyle>
            <a:lvl1pPr marL="342900" indent="-342900" algn="ctr" defTabSz="914400" rtl="0" eaLnBrk="1" latinLnBrk="0" hangingPunct="1">
              <a:lnSpc>
                <a:spcPct val="90000"/>
              </a:lnSpc>
              <a:spcBef>
                <a:spcPct val="0"/>
              </a:spcBef>
              <a:buFont typeface="Arial" pitchFamily="34" charset="0"/>
              <a:buNone/>
              <a:defRPr sz="4400" kern="1200">
                <a:solidFill>
                  <a:srgbClr val="FFFFFF"/>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38138" indent="-338138" algn="l">
              <a:lnSpc>
                <a:spcPct val="107000"/>
              </a:lnSpc>
              <a:spcAft>
                <a:spcPts val="600"/>
              </a:spcAft>
              <a:buFont typeface="Arial" pitchFamily="34" charset="0"/>
              <a:buChar char="•"/>
            </a:pPr>
            <a:r>
              <a:rPr lang="en-US" sz="3200">
                <a:solidFill>
                  <a:schemeClr val="tx1"/>
                </a:solidFill>
                <a:latin typeface="Arial" panose="020B0604020202020204" pitchFamily="34" charset="0"/>
                <a:ea typeface="+mn-ea"/>
                <a:cs typeface="Arial" panose="020B0604020202020204" pitchFamily="34" charset="0"/>
              </a:rPr>
              <a:t>New Association Management System</a:t>
            </a:r>
          </a:p>
          <a:p>
            <a:pPr marL="338138" indent="-338138" algn="l">
              <a:lnSpc>
                <a:spcPct val="107000"/>
              </a:lnSpc>
              <a:spcAft>
                <a:spcPts val="600"/>
              </a:spcAft>
              <a:buFont typeface="Arial" pitchFamily="34" charset="0"/>
              <a:buChar char="•"/>
            </a:pPr>
            <a:r>
              <a:rPr lang="en-US" sz="3200">
                <a:solidFill>
                  <a:schemeClr val="tx1"/>
                </a:solidFill>
                <a:latin typeface="Arial" panose="020B0604020202020204" pitchFamily="34" charset="0"/>
                <a:ea typeface="+mn-ea"/>
                <a:cs typeface="Arial" panose="020B0604020202020204" pitchFamily="34" charset="0"/>
              </a:rPr>
              <a:t>Employee Retention and New Team Members</a:t>
            </a:r>
          </a:p>
          <a:p>
            <a:pPr marL="338138" indent="-338138" algn="l">
              <a:lnSpc>
                <a:spcPct val="107000"/>
              </a:lnSpc>
              <a:spcAft>
                <a:spcPts val="600"/>
              </a:spcAft>
              <a:buFont typeface="Arial" pitchFamily="34" charset="0"/>
              <a:buChar char="•"/>
            </a:pPr>
            <a:r>
              <a:rPr lang="en-US" sz="3200">
                <a:solidFill>
                  <a:schemeClr val="tx1"/>
                </a:solidFill>
                <a:latin typeface="Arial" panose="020B0604020202020204" pitchFamily="34" charset="0"/>
                <a:ea typeface="+mn-ea"/>
                <a:cs typeface="Arial" panose="020B0604020202020204" pitchFamily="34" charset="0"/>
              </a:rPr>
              <a:t>New Website and AI Integration (www.cupahr.org)</a:t>
            </a:r>
            <a:endParaRPr lang="en-US" sz="3200" dirty="0">
              <a:solidFill>
                <a:schemeClr val="tx1"/>
              </a:solidFill>
              <a:latin typeface="Arial" panose="020B0604020202020204" pitchFamily="34" charset="0"/>
              <a:ea typeface="+mn-ea"/>
              <a:cs typeface="Arial" panose="020B0604020202020204" pitchFamily="34" charset="0"/>
            </a:endParaRPr>
          </a:p>
        </p:txBody>
      </p:sp>
      <p:pic>
        <p:nvPicPr>
          <p:cNvPr id="4" name="Content Placeholder 9">
            <a:extLst>
              <a:ext uri="{FF2B5EF4-FFF2-40B4-BE49-F238E27FC236}">
                <a16:creationId xmlns:a16="http://schemas.microsoft.com/office/drawing/2014/main" id="{2AA905B9-A910-B635-7578-4B6DBB4D0B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285" y="1244025"/>
            <a:ext cx="3353831" cy="4833927"/>
          </a:xfrm>
          <a:prstGeom prst="rect">
            <a:avLst/>
          </a:prstGeom>
        </p:spPr>
      </p:pic>
      <p:sp>
        <p:nvSpPr>
          <p:cNvPr id="5" name="TextBox 4">
            <a:extLst>
              <a:ext uri="{FF2B5EF4-FFF2-40B4-BE49-F238E27FC236}">
                <a16:creationId xmlns:a16="http://schemas.microsoft.com/office/drawing/2014/main" id="{A40BDD11-2486-BDEC-3A41-05CCD9EE8E40}"/>
              </a:ext>
            </a:extLst>
          </p:cNvPr>
          <p:cNvSpPr txBox="1"/>
          <p:nvPr/>
        </p:nvSpPr>
        <p:spPr>
          <a:xfrm>
            <a:off x="304800" y="5663625"/>
            <a:ext cx="4876800" cy="584775"/>
          </a:xfrm>
          <a:prstGeom prst="rect">
            <a:avLst/>
          </a:prstGeom>
          <a:noFill/>
        </p:spPr>
        <p:txBody>
          <a:bodyPr wrap="square" rtlCol="0">
            <a:spAutoFit/>
          </a:bodyPr>
          <a:lstStyle/>
          <a:p>
            <a:pPr algn="ctr"/>
            <a:r>
              <a:rPr lang="en-US" sz="3200" b="1">
                <a:latin typeface="Arial" panose="020B0604020202020204" pitchFamily="34" charset="0"/>
                <a:cs typeface="Arial" panose="020B0604020202020204" pitchFamily="34" charset="0"/>
              </a:rPr>
              <a:t>Meet Cooper!</a:t>
            </a:r>
          </a:p>
        </p:txBody>
      </p:sp>
    </p:spTree>
    <p:extLst>
      <p:ext uri="{BB962C8B-B14F-4D97-AF65-F5344CB8AC3E}">
        <p14:creationId xmlns:p14="http://schemas.microsoft.com/office/powerpoint/2010/main" val="406045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83980D8-BF61-43D4-2F25-8149637F55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996808-20E2-3215-A6EA-1B9A072D41EC}"/>
              </a:ext>
            </a:extLst>
          </p:cNvPr>
          <p:cNvSpPr txBox="1">
            <a:spLocks/>
          </p:cNvSpPr>
          <p:nvPr/>
        </p:nvSpPr>
        <p:spPr>
          <a:xfrm>
            <a:off x="1016000" y="228600"/>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a:latin typeface="Arial" panose="020B0604020202020204" pitchFamily="34" charset="0"/>
                <a:cs typeface="Arial" panose="020B0604020202020204" pitchFamily="34" charset="0"/>
              </a:rPr>
              <a:t>CUPA-HR </a:t>
            </a:r>
            <a:r>
              <a:rPr lang="en-US" b="1">
                <a:latin typeface="Arial" panose="020B0604020202020204" pitchFamily="34" charset="0"/>
                <a:cs typeface="Arial" panose="020B0604020202020204" pitchFamily="34" charset="0"/>
              </a:rPr>
              <a:t>Operations</a:t>
            </a:r>
            <a:endParaRPr lang="en-US" dirty="0">
              <a:latin typeface="Arial" panose="020B0604020202020204" pitchFamily="34" charset="0"/>
              <a:cs typeface="Arial" panose="020B0604020202020204" pitchFamily="34" charset="0"/>
            </a:endParaRPr>
          </a:p>
        </p:txBody>
      </p:sp>
      <p:sp>
        <p:nvSpPr>
          <p:cNvPr id="3" name="Title 4">
            <a:extLst>
              <a:ext uri="{FF2B5EF4-FFF2-40B4-BE49-F238E27FC236}">
                <a16:creationId xmlns:a16="http://schemas.microsoft.com/office/drawing/2014/main" id="{3DC85E57-4EF1-B0C2-66B7-D584D1068379}"/>
              </a:ext>
            </a:extLst>
          </p:cNvPr>
          <p:cNvSpPr txBox="1">
            <a:spLocks/>
          </p:cNvSpPr>
          <p:nvPr/>
        </p:nvSpPr>
        <p:spPr>
          <a:xfrm>
            <a:off x="4930976" y="1828800"/>
            <a:ext cx="6527800" cy="3886200"/>
          </a:xfrm>
          <a:prstGeom prst="rect">
            <a:avLst/>
          </a:prstGeom>
        </p:spPr>
        <p:txBody>
          <a:bodyPr vert="horz" lIns="91440" tIns="45720" rIns="91440" bIns="45720" rtlCol="0" anchor="t">
            <a:noAutofit/>
          </a:bodyPr>
          <a:lstStyle>
            <a:lvl1pPr marL="342900" indent="-342900" algn="ctr" defTabSz="914400" rtl="0" eaLnBrk="1" latinLnBrk="0" hangingPunct="1">
              <a:lnSpc>
                <a:spcPct val="90000"/>
              </a:lnSpc>
              <a:spcBef>
                <a:spcPct val="0"/>
              </a:spcBef>
              <a:buFont typeface="Arial" pitchFamily="34" charset="0"/>
              <a:buNone/>
              <a:defRPr sz="4400" kern="1200">
                <a:solidFill>
                  <a:srgbClr val="FFFFFF"/>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38138" indent="-338138" algn="l">
              <a:lnSpc>
                <a:spcPct val="107000"/>
              </a:lnSpc>
              <a:spcAft>
                <a:spcPts val="600"/>
              </a:spcAft>
              <a:buFont typeface="Arial" pitchFamily="34" charset="0"/>
              <a:buChar char="•"/>
            </a:pPr>
            <a:r>
              <a:rPr lang="en-US" sz="3200">
                <a:solidFill>
                  <a:schemeClr val="tx1"/>
                </a:solidFill>
                <a:latin typeface="Arial" panose="020B0604020202020204" pitchFamily="34" charset="0"/>
                <a:ea typeface="+mn-ea"/>
                <a:cs typeface="Arial" panose="020B0604020202020204" pitchFamily="34" charset="0"/>
              </a:rPr>
              <a:t>New Association Management System</a:t>
            </a:r>
          </a:p>
          <a:p>
            <a:pPr marL="338138" indent="-338138" algn="l">
              <a:lnSpc>
                <a:spcPct val="107000"/>
              </a:lnSpc>
              <a:spcAft>
                <a:spcPts val="600"/>
              </a:spcAft>
              <a:buFont typeface="Arial" pitchFamily="34" charset="0"/>
              <a:buChar char="•"/>
            </a:pPr>
            <a:r>
              <a:rPr lang="en-US" sz="3200">
                <a:solidFill>
                  <a:schemeClr val="tx1"/>
                </a:solidFill>
                <a:latin typeface="Arial" panose="020B0604020202020204" pitchFamily="34" charset="0"/>
                <a:ea typeface="+mn-ea"/>
                <a:cs typeface="Arial" panose="020B0604020202020204" pitchFamily="34" charset="0"/>
              </a:rPr>
              <a:t>Employee Retention and New Team Members</a:t>
            </a:r>
          </a:p>
          <a:p>
            <a:pPr marL="338138" indent="-338138" algn="l">
              <a:lnSpc>
                <a:spcPct val="107000"/>
              </a:lnSpc>
              <a:spcAft>
                <a:spcPts val="600"/>
              </a:spcAft>
              <a:buFont typeface="Arial" pitchFamily="34" charset="0"/>
              <a:buChar char="•"/>
            </a:pPr>
            <a:r>
              <a:rPr lang="en-US" sz="3200">
                <a:solidFill>
                  <a:schemeClr val="tx1"/>
                </a:solidFill>
                <a:latin typeface="Arial" panose="020B0604020202020204" pitchFamily="34" charset="0"/>
                <a:ea typeface="+mn-ea"/>
                <a:cs typeface="Arial" panose="020B0604020202020204" pitchFamily="34" charset="0"/>
              </a:rPr>
              <a:t>New Website and AI Integration (www.cupahr.org)</a:t>
            </a:r>
            <a:endParaRPr lang="en-US" sz="3200" dirty="0">
              <a:solidFill>
                <a:schemeClr val="tx1"/>
              </a:solidFill>
              <a:latin typeface="Arial" panose="020B0604020202020204" pitchFamily="34" charset="0"/>
              <a:ea typeface="+mn-ea"/>
              <a:cs typeface="Arial" panose="020B0604020202020204" pitchFamily="34" charset="0"/>
            </a:endParaRPr>
          </a:p>
        </p:txBody>
      </p:sp>
      <p:pic>
        <p:nvPicPr>
          <p:cNvPr id="4" name="Content Placeholder 9">
            <a:extLst>
              <a:ext uri="{FF2B5EF4-FFF2-40B4-BE49-F238E27FC236}">
                <a16:creationId xmlns:a16="http://schemas.microsoft.com/office/drawing/2014/main" id="{7CA46126-4B25-F782-DC12-027D1B875C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285" y="1244025"/>
            <a:ext cx="3353831" cy="4833927"/>
          </a:xfrm>
          <a:prstGeom prst="rect">
            <a:avLst/>
          </a:prstGeom>
        </p:spPr>
      </p:pic>
      <p:sp>
        <p:nvSpPr>
          <p:cNvPr id="5" name="TextBox 4">
            <a:extLst>
              <a:ext uri="{FF2B5EF4-FFF2-40B4-BE49-F238E27FC236}">
                <a16:creationId xmlns:a16="http://schemas.microsoft.com/office/drawing/2014/main" id="{C3A885B3-BA0B-6CA4-CD43-EBFADF5C1266}"/>
              </a:ext>
            </a:extLst>
          </p:cNvPr>
          <p:cNvSpPr txBox="1"/>
          <p:nvPr/>
        </p:nvSpPr>
        <p:spPr>
          <a:xfrm>
            <a:off x="304800" y="5663625"/>
            <a:ext cx="4876800" cy="584775"/>
          </a:xfrm>
          <a:prstGeom prst="rect">
            <a:avLst/>
          </a:prstGeom>
          <a:noFill/>
        </p:spPr>
        <p:txBody>
          <a:bodyPr wrap="square" rtlCol="0">
            <a:spAutoFit/>
          </a:bodyPr>
          <a:lstStyle/>
          <a:p>
            <a:pPr algn="ctr"/>
            <a:r>
              <a:rPr lang="en-US" sz="3200" b="1">
                <a:latin typeface="Arial" panose="020B0604020202020204" pitchFamily="34" charset="0"/>
                <a:cs typeface="Arial" panose="020B0604020202020204" pitchFamily="34" charset="0"/>
              </a:rPr>
              <a:t>Meet Cooper!</a:t>
            </a:r>
          </a:p>
        </p:txBody>
      </p:sp>
    </p:spTree>
    <p:extLst>
      <p:ext uri="{BB962C8B-B14F-4D97-AF65-F5344CB8AC3E}">
        <p14:creationId xmlns:p14="http://schemas.microsoft.com/office/powerpoint/2010/main" val="3056287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B95A1-FE2B-A4E9-B4B7-6B4487E140C1}"/>
              </a:ext>
            </a:extLst>
          </p:cNvPr>
          <p:cNvSpPr>
            <a:spLocks noGrp="1"/>
          </p:cNvSpPr>
          <p:nvPr>
            <p:ph type="title"/>
          </p:nvPr>
        </p:nvSpPr>
        <p:spPr>
          <a:xfrm>
            <a:off x="838200" y="5586257"/>
            <a:ext cx="10820400" cy="804161"/>
          </a:xfrm>
        </p:spPr>
        <p:txBody>
          <a:bodyPr vert="horz" lIns="91440" tIns="45720" rIns="91440" bIns="45720" rtlCol="0" anchor="ctr">
            <a:noAutofit/>
          </a:bodyPr>
          <a:lstStyle/>
          <a:p>
            <a:pPr algn="l">
              <a:lnSpc>
                <a:spcPct val="90000"/>
              </a:lnSpc>
            </a:pPr>
            <a:r>
              <a:rPr lang="en-US" sz="3200" dirty="0">
                <a:solidFill>
                  <a:schemeClr val="tx1"/>
                </a:solidFill>
                <a:latin typeface="Arial" panose="020B0604020202020204" pitchFamily="34" charset="0"/>
                <a:cs typeface="Arial" panose="020B0604020202020204" pitchFamily="34" charset="0"/>
              </a:rPr>
              <a:t>Your CUPA-HR Leaders</a:t>
            </a:r>
            <a:br>
              <a:rPr lang="en-US" sz="3200" dirty="0">
                <a:solidFill>
                  <a:schemeClr val="tx1"/>
                </a:solidFill>
                <a:latin typeface="Arial" panose="020B0604020202020204" pitchFamily="34" charset="0"/>
                <a:cs typeface="Arial" panose="020B0604020202020204" pitchFamily="34" charset="0"/>
              </a:rPr>
            </a:br>
            <a:r>
              <a:rPr lang="en-US" sz="3200" dirty="0">
                <a:solidFill>
                  <a:schemeClr val="tx1"/>
                </a:solidFill>
                <a:latin typeface="Arial" panose="020B0604020202020204" pitchFamily="34" charset="0"/>
                <a:cs typeface="Arial" panose="020B0604020202020204" pitchFamily="34" charset="0"/>
              </a:rPr>
              <a:t>2025 Association Leadership Program</a:t>
            </a:r>
          </a:p>
        </p:txBody>
      </p:sp>
      <p:pic>
        <p:nvPicPr>
          <p:cNvPr id="5" name="Content Placeholder 4" descr="A group of people standing together&#10;&#10;AI-generated content may be incorrect.">
            <a:extLst>
              <a:ext uri="{FF2B5EF4-FFF2-40B4-BE49-F238E27FC236}">
                <a16:creationId xmlns:a16="http://schemas.microsoft.com/office/drawing/2014/main" id="{A11B29FB-E5E2-7139-026E-104B660DF1A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t="84" b="10624"/>
          <a:stretch>
            <a:fillRect/>
          </a:stretch>
        </p:blipFill>
        <p:spPr>
          <a:xfrm>
            <a:off x="20" y="10"/>
            <a:ext cx="12191980" cy="5279933"/>
          </a:xfrm>
          <a:prstGeom prst="rect">
            <a:avLst/>
          </a:prstGeom>
        </p:spPr>
      </p:pic>
      <p:grpSp>
        <p:nvGrpSpPr>
          <p:cNvPr id="10" name="Group 9">
            <a:extLst>
              <a:ext uri="{FF2B5EF4-FFF2-40B4-BE49-F238E27FC236}">
                <a16:creationId xmlns:a16="http://schemas.microsoft.com/office/drawing/2014/main" id="{0E76F6F3-F5F0-B26D-1B63-73AD0299B7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5193518"/>
            <a:ext cx="12207200" cy="123363"/>
            <a:chOff x="-5025" y="6737718"/>
            <a:chExt cx="12207200" cy="123363"/>
          </a:xfrm>
        </p:grpSpPr>
        <p:sp>
          <p:nvSpPr>
            <p:cNvPr id="11" name="Rectangle 10">
              <a:extLst>
                <a:ext uri="{FF2B5EF4-FFF2-40B4-BE49-F238E27FC236}">
                  <a16:creationId xmlns:a16="http://schemas.microsoft.com/office/drawing/2014/main" id="{ABC84BA2-BCC1-89D4-5592-8B2364E6B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9C4FA24-7C12-A16B-31C2-891750171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1946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AA613-A4EB-81C9-6CAB-B63B9A8E5F95}"/>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Resources</a:t>
            </a:r>
          </a:p>
        </p:txBody>
      </p:sp>
      <p:sp>
        <p:nvSpPr>
          <p:cNvPr id="3" name="Content Placeholder 2">
            <a:extLst>
              <a:ext uri="{FF2B5EF4-FFF2-40B4-BE49-F238E27FC236}">
                <a16:creationId xmlns:a16="http://schemas.microsoft.com/office/drawing/2014/main" id="{B2B2DF54-24ED-CECE-8E21-59F9B886CBA7}"/>
              </a:ext>
            </a:extLst>
          </p:cNvPr>
          <p:cNvSpPr>
            <a:spLocks noGrp="1"/>
          </p:cNvSpPr>
          <p:nvPr>
            <p:ph idx="1"/>
          </p:nvPr>
        </p:nvSpPr>
        <p:spPr/>
        <p:txBody>
          <a:bodyPr>
            <a:normAutofit/>
          </a:bodyPr>
          <a:lstStyle/>
          <a:p>
            <a:pPr marL="0" indent="0" algn="ctr">
              <a:lnSpc>
                <a:spcPct val="107000"/>
              </a:lnSpc>
              <a:spcBef>
                <a:spcPts val="0"/>
              </a:spcBef>
              <a:spcAft>
                <a:spcPts val="1200"/>
              </a:spcAft>
              <a:buNone/>
            </a:pPr>
            <a:r>
              <a:rPr lang="en-US" sz="3600" dirty="0">
                <a:latin typeface="Arial" panose="020B0604020202020204" pitchFamily="34" charset="0"/>
                <a:cs typeface="Arial" panose="020B0604020202020204" pitchFamily="34" charset="0"/>
                <a:hlinkClick r:id="rId3"/>
              </a:rPr>
              <a:t>CUPA-HR </a:t>
            </a:r>
            <a:r>
              <a:rPr lang="en-US" sz="3600">
                <a:latin typeface="Arial" panose="020B0604020202020204" pitchFamily="34" charset="0"/>
                <a:cs typeface="Arial" panose="020B0604020202020204" pitchFamily="34" charset="0"/>
                <a:hlinkClick r:id="rId3"/>
              </a:rPr>
              <a:t>Advocacy Positions</a:t>
            </a:r>
            <a:endParaRPr lang="en-US" sz="3600">
              <a:latin typeface="Arial" panose="020B0604020202020204" pitchFamily="34" charset="0"/>
              <a:cs typeface="Arial" panose="020B0604020202020204" pitchFamily="34" charset="0"/>
            </a:endParaRPr>
          </a:p>
          <a:p>
            <a:pPr marL="0" indent="0" algn="ctr">
              <a:lnSpc>
                <a:spcPct val="107000"/>
              </a:lnSpc>
              <a:spcBef>
                <a:spcPts val="0"/>
              </a:spcBef>
              <a:spcAft>
                <a:spcPts val="1200"/>
              </a:spcAft>
              <a:buNone/>
            </a:pPr>
            <a:r>
              <a:rPr lang="en-US" sz="3600">
                <a:latin typeface="Arial" panose="020B0604020202020204" pitchFamily="34" charset="0"/>
                <a:cs typeface="Arial" panose="020B0604020202020204" pitchFamily="34" charset="0"/>
                <a:hlinkClick r:id="rId4"/>
              </a:rPr>
              <a:t>Washington </a:t>
            </a:r>
            <a:r>
              <a:rPr lang="en-US" sz="3600" dirty="0">
                <a:latin typeface="Arial" panose="020B0604020202020204" pitchFamily="34" charset="0"/>
                <a:cs typeface="Arial" panose="020B0604020202020204" pitchFamily="34" charset="0"/>
                <a:hlinkClick r:id="rId4"/>
              </a:rPr>
              <a:t>Insider Alerts</a:t>
            </a:r>
            <a:endParaRPr lang="en-US" sz="3600" dirty="0">
              <a:latin typeface="Arial" panose="020B0604020202020204" pitchFamily="34" charset="0"/>
              <a:cs typeface="Arial" panose="020B0604020202020204" pitchFamily="34" charset="0"/>
              <a:hlinkClick r:id="rId5"/>
            </a:endParaRPr>
          </a:p>
          <a:p>
            <a:pPr marL="0" indent="0" algn="ctr">
              <a:lnSpc>
                <a:spcPct val="107000"/>
              </a:lnSpc>
              <a:spcBef>
                <a:spcPts val="0"/>
              </a:spcBef>
              <a:spcAft>
                <a:spcPts val="1200"/>
              </a:spcAft>
              <a:buNone/>
            </a:pPr>
            <a:r>
              <a:rPr lang="en-US" sz="3600" dirty="0">
                <a:latin typeface="Arial" panose="020B0604020202020204" pitchFamily="34" charset="0"/>
                <a:cs typeface="Arial" panose="020B0604020202020204" pitchFamily="34" charset="0"/>
                <a:hlinkClick r:id="rId5"/>
              </a:rPr>
              <a:t>CUPA-HR Employee Retention Survey</a:t>
            </a:r>
            <a:endParaRPr lang="en-US" sz="3600" dirty="0">
              <a:latin typeface="Arial" panose="020B0604020202020204" pitchFamily="34" charset="0"/>
              <a:cs typeface="Arial" panose="020B0604020202020204" pitchFamily="34" charset="0"/>
            </a:endParaRPr>
          </a:p>
          <a:p>
            <a:pPr marL="0" indent="0" algn="ctr">
              <a:lnSpc>
                <a:spcPct val="107000"/>
              </a:lnSpc>
              <a:spcBef>
                <a:spcPts val="0"/>
              </a:spcBef>
              <a:spcAft>
                <a:spcPts val="1200"/>
              </a:spcAft>
              <a:buNone/>
            </a:pPr>
            <a:r>
              <a:rPr lang="en-US" sz="3600" dirty="0">
                <a:latin typeface="Arial" panose="020B0604020202020204" pitchFamily="34" charset="0"/>
                <a:cs typeface="Arial" panose="020B0604020202020204" pitchFamily="34" charset="0"/>
                <a:hlinkClick r:id="rId6"/>
              </a:rPr>
              <a:t>CUPA-HR Annual Workforce Data</a:t>
            </a:r>
            <a:endParaRPr lang="en-US" sz="3600" dirty="0">
              <a:latin typeface="Arial" panose="020B0604020202020204" pitchFamily="34" charset="0"/>
              <a:cs typeface="Arial" panose="020B0604020202020204" pitchFamily="34" charset="0"/>
            </a:endParaRPr>
          </a:p>
          <a:p>
            <a:pPr marL="0" indent="0" algn="ctr">
              <a:lnSpc>
                <a:spcPct val="107000"/>
              </a:lnSpc>
              <a:spcBef>
                <a:spcPts val="0"/>
              </a:spcBef>
              <a:spcAft>
                <a:spcPts val="600"/>
              </a:spcAft>
              <a:buNone/>
            </a:pPr>
            <a:r>
              <a:rPr lang="en-US" sz="3600" dirty="0">
                <a:latin typeface="Arial" panose="020B0604020202020204" pitchFamily="34" charset="0"/>
                <a:cs typeface="Arial" panose="020B0604020202020204" pitchFamily="34" charset="0"/>
                <a:hlinkClick r:id="rId7"/>
              </a:rPr>
              <a:t>Cooper</a:t>
            </a:r>
            <a:r>
              <a:rPr lang="en-US" sz="3600" dirty="0">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8192EBA3-3005-98F0-268C-83AC4AD776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6000" y="4566444"/>
            <a:ext cx="1752600" cy="1752600"/>
          </a:xfrm>
          <a:prstGeom prst="rect">
            <a:avLst/>
          </a:prstGeom>
        </p:spPr>
      </p:pic>
    </p:spTree>
    <p:extLst>
      <p:ext uri="{BB962C8B-B14F-4D97-AF65-F5344CB8AC3E}">
        <p14:creationId xmlns:p14="http://schemas.microsoft.com/office/powerpoint/2010/main" val="297427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F1AD50E-D213-0ACA-69EE-56E28AB393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3CDDA9-687E-2A16-C028-4D849F8BCC9A}"/>
              </a:ext>
            </a:extLst>
          </p:cNvPr>
          <p:cNvSpPr>
            <a:spLocks noGrp="1"/>
          </p:cNvSpPr>
          <p:nvPr>
            <p:ph type="ctrTitle"/>
          </p:nvPr>
        </p:nvSpPr>
        <p:spPr>
          <a:xfrm>
            <a:off x="4191000" y="2880464"/>
            <a:ext cx="7594600" cy="1470025"/>
          </a:xfrm>
        </p:spPr>
        <p:txBody>
          <a:bodyPr>
            <a:normAutofit/>
          </a:bodyPr>
          <a:lstStyle/>
          <a:p>
            <a:r>
              <a:rPr lang="en-US" sz="3200" i="1" dirty="0">
                <a:solidFill>
                  <a:schemeClr val="bg1"/>
                </a:solidFill>
                <a:latin typeface="Arial" panose="020B0604020202020204" pitchFamily="34" charset="0"/>
                <a:cs typeface="Arial" panose="020B0604020202020204" pitchFamily="34" charset="0"/>
              </a:rPr>
              <a:t>[Insert presenter name and email here]</a:t>
            </a:r>
          </a:p>
        </p:txBody>
      </p:sp>
      <p:sp>
        <p:nvSpPr>
          <p:cNvPr id="4" name="Subtitle 3">
            <a:extLst>
              <a:ext uri="{FF2B5EF4-FFF2-40B4-BE49-F238E27FC236}">
                <a16:creationId xmlns:a16="http://schemas.microsoft.com/office/drawing/2014/main" id="{E9485C07-C129-F423-CAA2-2F415476D78C}"/>
              </a:ext>
            </a:extLst>
          </p:cNvPr>
          <p:cNvSpPr>
            <a:spLocks noGrp="1"/>
          </p:cNvSpPr>
          <p:nvPr>
            <p:ph type="subTitle" idx="1"/>
          </p:nvPr>
        </p:nvSpPr>
        <p:spPr>
          <a:xfrm>
            <a:off x="3962400" y="762000"/>
            <a:ext cx="7823200" cy="1752600"/>
          </a:xfrm>
        </p:spPr>
        <p:txBody>
          <a:bodyPr>
            <a:normAutofit/>
          </a:bodyPr>
          <a:lstStyle/>
          <a:p>
            <a:pPr marL="0" marR="0">
              <a:lnSpc>
                <a:spcPct val="107000"/>
              </a:lnSpc>
              <a:buNone/>
            </a:pPr>
            <a:r>
              <a:rPr lang="en-US" sz="60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Closing Comments</a:t>
            </a:r>
            <a:endParaRPr kumimoji="0" lang="en-US" sz="5100" b="0" i="0" u="none" strike="noStrike" kern="0" cap="none" spc="0" normalizeH="0" baseline="0" noProof="0" dirty="0">
              <a:ln>
                <a:noFill/>
              </a:ln>
              <a:solidFill>
                <a:schemeClr val="bg1"/>
              </a:solidFill>
              <a:effectLst/>
              <a:uLnTx/>
              <a:uFillTx/>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379192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18342AA-CB2D-4D72-DE70-FD0D4AA437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36669"/>
            <a:ext cx="9043831" cy="61846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7377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0059D-BFAE-08D4-E116-0763C76D7D46}"/>
              </a:ext>
            </a:extLst>
          </p:cNvPr>
          <p:cNvSpPr txBox="1">
            <a:spLocks/>
          </p:cNvSpPr>
          <p:nvPr/>
        </p:nvSpPr>
        <p:spPr>
          <a:xfrm>
            <a:off x="1115568" y="548640"/>
            <a:ext cx="10168128" cy="117957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a:latin typeface="Arial" panose="020B0604020202020204" pitchFamily="34" charset="0"/>
                <a:ea typeface="Calibri" panose="020F0502020204030204" pitchFamily="34" charset="0"/>
                <a:cs typeface="Arial" panose="020B0604020202020204" pitchFamily="34" charset="0"/>
              </a:rPr>
              <a:t>CUPA-HR Content and </a:t>
            </a:r>
            <a:br>
              <a:rPr lang="en-US">
                <a:latin typeface="Arial" panose="020B0604020202020204" pitchFamily="34" charset="0"/>
                <a:ea typeface="Calibri" panose="020F0502020204030204" pitchFamily="34" charset="0"/>
                <a:cs typeface="Arial" panose="020B0604020202020204" pitchFamily="34" charset="0"/>
              </a:rPr>
            </a:br>
            <a:r>
              <a:rPr lang="en-US">
                <a:latin typeface="Arial" panose="020B0604020202020204" pitchFamily="34" charset="0"/>
                <a:ea typeface="Calibri" panose="020F0502020204030204" pitchFamily="34" charset="0"/>
                <a:cs typeface="Arial" panose="020B0604020202020204" pitchFamily="34" charset="0"/>
              </a:rPr>
              <a:t>Communications Policy </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D606504-2EF6-918D-CA53-017A7971C9BE}"/>
              </a:ext>
            </a:extLst>
          </p:cNvPr>
          <p:cNvSpPr txBox="1">
            <a:spLocks/>
          </p:cNvSpPr>
          <p:nvPr/>
        </p:nvSpPr>
        <p:spPr>
          <a:xfrm>
            <a:off x="1295400" y="2287407"/>
            <a:ext cx="10210800" cy="403250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7000"/>
              </a:lnSpc>
              <a:spcBef>
                <a:spcPts val="0"/>
              </a:spcBef>
              <a:buFont typeface="Arial" pitchFamily="34" charset="0"/>
              <a:buNone/>
            </a:pPr>
            <a:r>
              <a:rPr lang="en-US" sz="2600" b="1">
                <a:solidFill>
                  <a:schemeClr val="accent5"/>
                </a:solidFill>
                <a:latin typeface="Arial" panose="020B0604020202020204" pitchFamily="34" charset="0"/>
                <a:cs typeface="Arial" panose="020B0604020202020204" pitchFamily="34" charset="0"/>
              </a:rPr>
              <a:t>CUPA-HR is a non-partisan, non-profit educational organization of HR professionals serving our nation’s institutions of higher education. </a:t>
            </a:r>
            <a:r>
              <a:rPr lang="en-US" sz="2600">
                <a:solidFill>
                  <a:schemeClr val="accent5"/>
                </a:solidFill>
                <a:latin typeface="Arial" panose="020B0604020202020204" pitchFamily="34" charset="0"/>
                <a:cs typeface="Arial" panose="020B0604020202020204" pitchFamily="34" charset="0"/>
              </a:rPr>
              <a:t>All content and communications in this meeting are educational in nature. No content or communications in this meeting shall constitute legal advice or counsel, nor are any communications in this meeting intended to promote, nor should they be construed as, a partisan position on any issues discussed.</a:t>
            </a:r>
            <a:endParaRPr lang="en-US" sz="2600"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948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8FDDC-B9CA-A48A-DA5A-5B2556A0ADD9}"/>
              </a:ext>
            </a:extLst>
          </p:cNvPr>
          <p:cNvSpPr txBox="1">
            <a:spLocks/>
          </p:cNvSpPr>
          <p:nvPr/>
        </p:nvSpPr>
        <p:spPr>
          <a:xfrm>
            <a:off x="1066800" y="304800"/>
            <a:ext cx="10515600" cy="132556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atin typeface="Arial" panose="020B0604020202020204" pitchFamily="34" charset="0"/>
                <a:cs typeface="Arial" panose="020B0604020202020204" pitchFamily="34" charset="0"/>
              </a:rPr>
              <a:t>CUPA-HR’s Strategic Priorities</a:t>
            </a:r>
            <a:endParaRPr lang="en-US" dirty="0">
              <a:latin typeface="Arial" panose="020B0604020202020204" pitchFamily="34" charset="0"/>
              <a:cs typeface="Arial" panose="020B0604020202020204" pitchFamily="34" charset="0"/>
            </a:endParaRPr>
          </a:p>
        </p:txBody>
      </p:sp>
      <p:graphicFrame>
        <p:nvGraphicFramePr>
          <p:cNvPr id="3" name="Content Placeholder 2">
            <a:extLst>
              <a:ext uri="{FF2B5EF4-FFF2-40B4-BE49-F238E27FC236}">
                <a16:creationId xmlns:a16="http://schemas.microsoft.com/office/drawing/2014/main" id="{2E8DAD49-AC8B-14BE-5BE0-2228C1273081}"/>
              </a:ext>
            </a:extLst>
          </p:cNvPr>
          <p:cNvGraphicFramePr>
            <a:graphicFrameLocks/>
          </p:cNvGraphicFramePr>
          <p:nvPr>
            <p:extLst>
              <p:ext uri="{D42A27DB-BD31-4B8C-83A1-F6EECF244321}">
                <p14:modId xmlns:p14="http://schemas.microsoft.com/office/powerpoint/2010/main" val="2119715881"/>
              </p:ext>
            </p:extLst>
          </p:nvPr>
        </p:nvGraphicFramePr>
        <p:xfrm>
          <a:off x="1066800" y="1630363"/>
          <a:ext cx="10515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4730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448ADA69-E203-D7E5-8D62-E2BB5E3160FF}"/>
              </a:ext>
            </a:extLst>
          </p:cNvPr>
          <p:cNvSpPr txBox="1">
            <a:spLocks/>
          </p:cNvSpPr>
          <p:nvPr/>
        </p:nvSpPr>
        <p:spPr>
          <a:xfrm>
            <a:off x="973670" y="640823"/>
            <a:ext cx="3418659" cy="55831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b="1">
                <a:latin typeface="Arial" panose="020B0604020202020204" pitchFamily="34" charset="0"/>
                <a:cs typeface="Arial" panose="020B0604020202020204" pitchFamily="34" charset="0"/>
              </a:rPr>
              <a:t>Key Focus Areas</a:t>
            </a:r>
            <a:endParaRPr lang="en-US" b="1" dirty="0">
              <a:latin typeface="Arial" panose="020B0604020202020204" pitchFamily="34" charset="0"/>
              <a:cs typeface="Arial" panose="020B0604020202020204" pitchFamily="34" charset="0"/>
            </a:endParaRPr>
          </a:p>
        </p:txBody>
      </p:sp>
      <p:graphicFrame>
        <p:nvGraphicFramePr>
          <p:cNvPr id="3" name="Title 4">
            <a:extLst>
              <a:ext uri="{FF2B5EF4-FFF2-40B4-BE49-F238E27FC236}">
                <a16:creationId xmlns:a16="http://schemas.microsoft.com/office/drawing/2014/main" id="{C7AD6C27-1108-6D3F-7B26-981C713379C5}"/>
              </a:ext>
            </a:extLst>
          </p:cNvPr>
          <p:cNvGraphicFramePr/>
          <p:nvPr>
            <p:extLst>
              <p:ext uri="{D42A27DB-BD31-4B8C-83A1-F6EECF244321}">
                <p14:modId xmlns:p14="http://schemas.microsoft.com/office/powerpoint/2010/main" val="3831120832"/>
              </p:ext>
            </p:extLst>
          </p:nvPr>
        </p:nvGraphicFramePr>
        <p:xfrm>
          <a:off x="4572000" y="634961"/>
          <a:ext cx="6900512"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501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A439ED92-3617-A81D-5D6E-6814ED36893D}"/>
              </a:ext>
            </a:extLst>
          </p:cNvPr>
          <p:cNvSpPr txBox="1">
            <a:spLocks/>
          </p:cNvSpPr>
          <p:nvPr/>
        </p:nvSpPr>
        <p:spPr>
          <a:xfrm>
            <a:off x="685800" y="381000"/>
            <a:ext cx="3784600" cy="55831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b="1">
                <a:latin typeface="Arial" panose="020B0604020202020204" pitchFamily="34" charset="0"/>
                <a:cs typeface="Arial" panose="020B0604020202020204" pitchFamily="34" charset="0"/>
              </a:rPr>
              <a:t>Learning and Leadership Development</a:t>
            </a:r>
            <a:endParaRPr lang="en-US" b="1" dirty="0">
              <a:latin typeface="Arial" panose="020B0604020202020204" pitchFamily="34" charset="0"/>
              <a:cs typeface="Arial" panose="020B0604020202020204" pitchFamily="34" charset="0"/>
            </a:endParaRPr>
          </a:p>
        </p:txBody>
      </p:sp>
      <p:graphicFrame>
        <p:nvGraphicFramePr>
          <p:cNvPr id="3" name="Title 4">
            <a:extLst>
              <a:ext uri="{FF2B5EF4-FFF2-40B4-BE49-F238E27FC236}">
                <a16:creationId xmlns:a16="http://schemas.microsoft.com/office/drawing/2014/main" id="{4D311440-0AD5-C390-94FB-BE6778DB882F}"/>
              </a:ext>
            </a:extLst>
          </p:cNvPr>
          <p:cNvGraphicFramePr/>
          <p:nvPr>
            <p:extLst>
              <p:ext uri="{D42A27DB-BD31-4B8C-83A1-F6EECF244321}">
                <p14:modId xmlns:p14="http://schemas.microsoft.com/office/powerpoint/2010/main" val="2634148953"/>
              </p:ext>
            </p:extLst>
          </p:nvPr>
        </p:nvGraphicFramePr>
        <p:xfrm>
          <a:off x="4832816"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87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E94E53A-85ED-9945-4B2A-E124AF722EB0}"/>
            </a:ext>
          </a:extLst>
        </p:cNvPr>
        <p:cNvGrpSpPr/>
        <p:nvPr/>
      </p:nvGrpSpPr>
      <p:grpSpPr>
        <a:xfrm>
          <a:off x="0" y="0"/>
          <a:ext cx="0" cy="0"/>
          <a:chOff x="0" y="0"/>
          <a:chExt cx="0" cy="0"/>
        </a:xfrm>
      </p:grpSpPr>
      <p:sp>
        <p:nvSpPr>
          <p:cNvPr id="2" name="Title 4">
            <a:extLst>
              <a:ext uri="{FF2B5EF4-FFF2-40B4-BE49-F238E27FC236}">
                <a16:creationId xmlns:a16="http://schemas.microsoft.com/office/drawing/2014/main" id="{54D72C07-8AFF-D470-FE69-D531577B196E}"/>
              </a:ext>
            </a:extLst>
          </p:cNvPr>
          <p:cNvSpPr txBox="1">
            <a:spLocks/>
          </p:cNvSpPr>
          <p:nvPr/>
        </p:nvSpPr>
        <p:spPr>
          <a:xfrm>
            <a:off x="685800" y="381000"/>
            <a:ext cx="3784600" cy="55831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b="1">
                <a:latin typeface="Arial" panose="020B0604020202020204" pitchFamily="34" charset="0"/>
                <a:cs typeface="Arial" panose="020B0604020202020204" pitchFamily="34" charset="0"/>
              </a:rPr>
              <a:t>Learning and Leadership Development</a:t>
            </a:r>
            <a:endParaRPr lang="en-US" b="1" dirty="0">
              <a:latin typeface="Arial" panose="020B0604020202020204" pitchFamily="34" charset="0"/>
              <a:cs typeface="Arial" panose="020B0604020202020204" pitchFamily="34" charset="0"/>
            </a:endParaRPr>
          </a:p>
        </p:txBody>
      </p:sp>
      <p:graphicFrame>
        <p:nvGraphicFramePr>
          <p:cNvPr id="3" name="Title 4">
            <a:extLst>
              <a:ext uri="{FF2B5EF4-FFF2-40B4-BE49-F238E27FC236}">
                <a16:creationId xmlns:a16="http://schemas.microsoft.com/office/drawing/2014/main" id="{1D765C15-CA76-E59C-389A-ED3B2CF23A25}"/>
              </a:ext>
            </a:extLst>
          </p:cNvPr>
          <p:cNvGraphicFramePr/>
          <p:nvPr/>
        </p:nvGraphicFramePr>
        <p:xfrm>
          <a:off x="4832816"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839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United States Capitol dome - Wikipedia">
            <a:extLst>
              <a:ext uri="{FF2B5EF4-FFF2-40B4-BE49-F238E27FC236}">
                <a16:creationId xmlns:a16="http://schemas.microsoft.com/office/drawing/2014/main" id="{F495E575-1B75-3F21-7647-E96A82FEE38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593" r="11224"/>
          <a:stretch>
            <a:fillRect/>
          </a:stretch>
        </p:blipFill>
        <p:spPr bwMode="auto">
          <a:xfrm>
            <a:off x="15240" y="0"/>
            <a:ext cx="481079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4">
            <a:extLst>
              <a:ext uri="{FF2B5EF4-FFF2-40B4-BE49-F238E27FC236}">
                <a16:creationId xmlns:a16="http://schemas.microsoft.com/office/drawing/2014/main" id="{4090E482-C5F6-81F8-BE3B-C0FC9142421C}"/>
              </a:ext>
            </a:extLst>
          </p:cNvPr>
          <p:cNvSpPr txBox="1">
            <a:spLocks/>
          </p:cNvSpPr>
          <p:nvPr/>
        </p:nvSpPr>
        <p:spPr>
          <a:xfrm>
            <a:off x="5257800" y="382133"/>
            <a:ext cx="5842327" cy="1616203"/>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b="1">
                <a:latin typeface="Arial" panose="020B0604020202020204" pitchFamily="34" charset="0"/>
                <a:cs typeface="Arial" panose="020B0604020202020204" pitchFamily="34" charset="0"/>
              </a:rPr>
              <a:t>Legislative and Regulatory Issues</a:t>
            </a:r>
            <a:endParaRPr lang="en-US" b="1" dirty="0">
              <a:latin typeface="Arial" panose="020B0604020202020204" pitchFamily="34" charset="0"/>
              <a:cs typeface="Arial" panose="020B0604020202020204" pitchFamily="34" charset="0"/>
            </a:endParaRPr>
          </a:p>
        </p:txBody>
      </p:sp>
      <p:sp>
        <p:nvSpPr>
          <p:cNvPr id="4" name="Title 4">
            <a:extLst>
              <a:ext uri="{FF2B5EF4-FFF2-40B4-BE49-F238E27FC236}">
                <a16:creationId xmlns:a16="http://schemas.microsoft.com/office/drawing/2014/main" id="{385422FA-DE43-BC3C-D038-9E5F75FCE0F1}"/>
              </a:ext>
            </a:extLst>
          </p:cNvPr>
          <p:cNvSpPr txBox="1">
            <a:spLocks/>
          </p:cNvSpPr>
          <p:nvPr/>
        </p:nvSpPr>
        <p:spPr>
          <a:xfrm>
            <a:off x="5257800" y="2515733"/>
            <a:ext cx="6553200" cy="4037467"/>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4400" kern="1200">
                <a:solidFill>
                  <a:srgbClr val="FFFFFF"/>
                </a:solidFill>
                <a:latin typeface="+mj-lt"/>
                <a:ea typeface="+mj-ea"/>
                <a:cs typeface="+mj-cs"/>
              </a:defRPr>
            </a:lvl1pPr>
          </a:lstStyle>
          <a:p>
            <a:pPr marL="338138" indent="-338138" algn="l">
              <a:lnSpc>
                <a:spcPct val="107000"/>
              </a:lnSpc>
              <a:spcAft>
                <a:spcPts val="1200"/>
              </a:spcAft>
              <a:buFont typeface="Arial" panose="020B0604020202020204" pitchFamily="34" charset="0"/>
              <a:buChar char="•"/>
            </a:pPr>
            <a:r>
              <a:rPr lang="en-US" sz="3200">
                <a:solidFill>
                  <a:schemeClr val="tx1"/>
                </a:solidFill>
                <a:latin typeface="Arial" panose="020B0604020202020204" pitchFamily="34" charset="0"/>
                <a:ea typeface="+mn-ea"/>
                <a:cs typeface="Arial" panose="020B0604020202020204" pitchFamily="34" charset="0"/>
              </a:rPr>
              <a:t>D.C.-based public policy team</a:t>
            </a:r>
            <a:endParaRPr lang="en-US" sz="3200" dirty="0">
              <a:solidFill>
                <a:schemeClr val="tx1"/>
              </a:solidFill>
              <a:latin typeface="Arial" panose="020B0604020202020204" pitchFamily="34" charset="0"/>
              <a:ea typeface="+mn-ea"/>
              <a:cs typeface="Arial" panose="020B0604020202020204" pitchFamily="34" charset="0"/>
            </a:endParaRPr>
          </a:p>
          <a:p>
            <a:pPr marL="338138" indent="-338138" algn="l">
              <a:lnSpc>
                <a:spcPct val="107000"/>
              </a:lnSpc>
              <a:spcAft>
                <a:spcPts val="1200"/>
              </a:spcAft>
              <a:buFont typeface="Arial" panose="020B0604020202020204" pitchFamily="34" charset="0"/>
              <a:buChar char="•"/>
            </a:pPr>
            <a:r>
              <a:rPr lang="en-US" sz="3200">
                <a:solidFill>
                  <a:schemeClr val="tx1"/>
                </a:solidFill>
                <a:latin typeface="Arial" panose="020B0604020202020204" pitchFamily="34" charset="0"/>
                <a:ea typeface="+mn-ea"/>
                <a:cs typeface="Arial" panose="020B0604020202020204" pitchFamily="34" charset="0"/>
              </a:rPr>
              <a:t>Public policy alerts and news</a:t>
            </a:r>
            <a:endParaRPr lang="en-US" sz="3200" i="1" dirty="0">
              <a:solidFill>
                <a:schemeClr val="tx1"/>
              </a:solidFill>
              <a:latin typeface="Arial" panose="020B0604020202020204" pitchFamily="34" charset="0"/>
              <a:ea typeface="+mn-ea"/>
              <a:cs typeface="Arial" panose="020B0604020202020204" pitchFamily="34" charset="0"/>
            </a:endParaRPr>
          </a:p>
          <a:p>
            <a:pPr marL="338138" indent="-338138" algn="l">
              <a:lnSpc>
                <a:spcPct val="107000"/>
              </a:lnSpc>
              <a:spcAft>
                <a:spcPts val="1200"/>
              </a:spcAft>
              <a:buFont typeface="Arial" panose="020B0604020202020204" pitchFamily="34" charset="0"/>
              <a:buChar char="•"/>
            </a:pPr>
            <a:r>
              <a:rPr lang="en-US" sz="3200">
                <a:solidFill>
                  <a:schemeClr val="tx1"/>
                </a:solidFill>
                <a:latin typeface="Arial" panose="020B0604020202020204" pitchFamily="34" charset="0"/>
                <a:ea typeface="+mn-ea"/>
                <a:cs typeface="Arial" panose="020B0604020202020204" pitchFamily="34" charset="0"/>
              </a:rPr>
              <a:t>Just-in-time webinars </a:t>
            </a:r>
            <a:r>
              <a:rPr lang="en-US" sz="3200" dirty="0">
                <a:solidFill>
                  <a:schemeClr val="tx1"/>
                </a:solidFill>
                <a:latin typeface="Arial" panose="020B0604020202020204" pitchFamily="34" charset="0"/>
                <a:ea typeface="+mn-ea"/>
                <a:cs typeface="Arial" panose="020B0604020202020204" pitchFamily="34" charset="0"/>
              </a:rPr>
              <a:t>focused on policy updates and next actions for higher ed</a:t>
            </a:r>
          </a:p>
          <a:p>
            <a:pPr marL="685800" indent="-228600" algn="l">
              <a:spcAft>
                <a:spcPts val="600"/>
              </a:spcAft>
              <a:buFont typeface="Arial" panose="020B0604020202020204" pitchFamily="34" charset="0"/>
              <a:buChar char="•"/>
            </a:pPr>
            <a:endParaRPr lang="en-US" sz="2000" i="1" dirty="0">
              <a:solidFill>
                <a:schemeClr val="tx1"/>
              </a:solidFill>
              <a:latin typeface="+mn-lt"/>
              <a:ea typeface="+mn-ea"/>
              <a:cs typeface="+mn-cs"/>
            </a:endParaRPr>
          </a:p>
        </p:txBody>
      </p:sp>
    </p:spTree>
    <p:extLst>
      <p:ext uri="{BB962C8B-B14F-4D97-AF65-F5344CB8AC3E}">
        <p14:creationId xmlns:p14="http://schemas.microsoft.com/office/powerpoint/2010/main" val="129111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26157-AB7B-8A4D-1611-98B56B86F9F5}"/>
              </a:ext>
            </a:extLst>
          </p:cNvPr>
          <p:cNvSpPr txBox="1">
            <a:spLocks/>
          </p:cNvSpPr>
          <p:nvPr/>
        </p:nvSpPr>
        <p:spPr>
          <a:xfrm>
            <a:off x="914202" y="254540"/>
            <a:ext cx="7162997" cy="16245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b="1">
                <a:latin typeface="Arial" panose="020B0604020202020204" pitchFamily="34" charset="0"/>
                <a:cs typeface="Arial" panose="020B0604020202020204" pitchFamily="34" charset="0"/>
              </a:rPr>
              <a:t>Creating Inclusive Communities</a:t>
            </a:r>
            <a:endParaRPr lang="en-US"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CA07CA67-018C-3D3B-FB8D-E8F028B51E6F}"/>
              </a:ext>
            </a:extLst>
          </p:cNvPr>
          <p:cNvSpPr txBox="1">
            <a:spLocks/>
          </p:cNvSpPr>
          <p:nvPr/>
        </p:nvSpPr>
        <p:spPr>
          <a:xfrm>
            <a:off x="990600" y="2057400"/>
            <a:ext cx="7086599" cy="3841749"/>
          </a:xfrm>
          <a:prstGeom prst="rect">
            <a:avLst/>
          </a:prstGeom>
        </p:spPr>
        <p:txBody>
          <a:bodyPr vert="horz" lIns="91440" tIns="45720" rIns="91440" bIns="45720" rtlCol="0" anchor="ct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0838" indent="-350838">
              <a:lnSpc>
                <a:spcPct val="117000"/>
              </a:lnSpc>
              <a:spcBef>
                <a:spcPts val="0"/>
              </a:spcBef>
              <a:spcAft>
                <a:spcPts val="600"/>
              </a:spcAft>
            </a:pPr>
            <a:r>
              <a:rPr lang="en-US">
                <a:latin typeface="Arial" panose="020B0604020202020204" pitchFamily="34" charset="0"/>
                <a:cs typeface="Arial" panose="020B0604020202020204" pitchFamily="34" charset="0"/>
              </a:rPr>
              <a:t>Transition from Region Boards</a:t>
            </a:r>
          </a:p>
          <a:p>
            <a:pPr marL="350838" indent="-350838">
              <a:lnSpc>
                <a:spcPct val="107000"/>
              </a:lnSpc>
              <a:spcBef>
                <a:spcPts val="0"/>
              </a:spcBef>
              <a:spcAft>
                <a:spcPts val="1200"/>
              </a:spcAft>
            </a:pPr>
            <a:r>
              <a:rPr lang="en-US">
                <a:latin typeface="Arial" panose="020B0604020202020204" pitchFamily="34" charset="0"/>
                <a:cs typeface="Arial" panose="020B0604020202020204" pitchFamily="34" charset="0"/>
              </a:rPr>
              <a:t>New Chapter Support Council</a:t>
            </a:r>
          </a:p>
          <a:p>
            <a:pPr marL="350838" indent="-350838">
              <a:lnSpc>
                <a:spcPct val="107000"/>
              </a:lnSpc>
              <a:spcBef>
                <a:spcPts val="0"/>
              </a:spcBef>
              <a:spcAft>
                <a:spcPts val="1200"/>
              </a:spcAft>
            </a:pPr>
            <a:r>
              <a:rPr lang="en-US">
                <a:latin typeface="Arial" panose="020B0604020202020204" pitchFamily="34" charset="0"/>
                <a:cs typeface="Arial" panose="020B0604020202020204" pitchFamily="34" charset="0"/>
              </a:rPr>
              <a:t>New Member Engagement Council</a:t>
            </a:r>
          </a:p>
          <a:p>
            <a:pPr marL="350838" indent="-350838">
              <a:lnSpc>
                <a:spcPct val="107000"/>
              </a:lnSpc>
              <a:spcBef>
                <a:spcPts val="0"/>
              </a:spcBef>
              <a:spcAft>
                <a:spcPts val="1200"/>
              </a:spcAft>
            </a:pPr>
            <a:r>
              <a:rPr lang="en-US">
                <a:latin typeface="Arial" panose="020B0604020202020204" pitchFamily="34" charset="0"/>
                <a:cs typeface="Arial" panose="020B0604020202020204" pitchFamily="34" charset="0"/>
              </a:rPr>
              <a:t>Content to Help Navigate Ongoing Uncertainty</a:t>
            </a:r>
          </a:p>
          <a:p>
            <a:pPr marL="350838" indent="-350838">
              <a:lnSpc>
                <a:spcPct val="107000"/>
              </a:lnSpc>
              <a:spcBef>
                <a:spcPts val="0"/>
              </a:spcBef>
              <a:spcAft>
                <a:spcPts val="1200"/>
              </a:spcAft>
            </a:pPr>
            <a:r>
              <a:rPr lang="en-US">
                <a:latin typeface="Arial" panose="020B0604020202020204" pitchFamily="34" charset="0"/>
                <a:cs typeface="Arial" panose="020B0604020202020204" pitchFamily="34" charset="0"/>
              </a:rPr>
              <a:t>Connect and Engage Higher Ed HR Professionals</a:t>
            </a:r>
            <a:endParaRPr lang="en-US" sz="2000" dirty="0"/>
          </a:p>
        </p:txBody>
      </p:sp>
      <p:pic>
        <p:nvPicPr>
          <p:cNvPr id="4" name="Picture 3" descr="Colorful carved figures of humans">
            <a:extLst>
              <a:ext uri="{FF2B5EF4-FFF2-40B4-BE49-F238E27FC236}">
                <a16:creationId xmlns:a16="http://schemas.microsoft.com/office/drawing/2014/main" id="{CF3AC2DF-FC58-5792-E406-6C91587339D4}"/>
              </a:ext>
            </a:extLst>
          </p:cNvPr>
          <p:cNvPicPr>
            <a:picLocks noChangeAspect="1"/>
          </p:cNvPicPr>
          <p:nvPr/>
        </p:nvPicPr>
        <p:blipFill>
          <a:blip r:embed="rId3"/>
          <a:srcRect l="14895" t="-1" r="34972" b="-1"/>
          <a:stretch>
            <a:fillRect/>
          </a:stretch>
        </p:blipFill>
        <p:spPr>
          <a:xfrm>
            <a:off x="7848600" y="0"/>
            <a:ext cx="4343400" cy="6858000"/>
          </a:xfrm>
          <a:prstGeom prst="rect">
            <a:avLst/>
          </a:prstGeom>
        </p:spPr>
      </p:pic>
    </p:spTree>
    <p:extLst>
      <p:ext uri="{BB962C8B-B14F-4D97-AF65-F5344CB8AC3E}">
        <p14:creationId xmlns:p14="http://schemas.microsoft.com/office/powerpoint/2010/main" val="230936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PA-HR-2013">
      <a:dk1>
        <a:srgbClr val="0068B4"/>
      </a:dk1>
      <a:lt1>
        <a:srgbClr val="FFFFFF"/>
      </a:lt1>
      <a:dk2>
        <a:srgbClr val="009F50"/>
      </a:dk2>
      <a:lt2>
        <a:srgbClr val="FFFFFF"/>
      </a:lt2>
      <a:accent1>
        <a:srgbClr val="6A1B41"/>
      </a:accent1>
      <a:accent2>
        <a:srgbClr val="D85F27"/>
      </a:accent2>
      <a:accent3>
        <a:srgbClr val="0068B4"/>
      </a:accent3>
      <a:accent4>
        <a:srgbClr val="009F50"/>
      </a:accent4>
      <a:accent5>
        <a:srgbClr val="000000"/>
      </a:accent5>
      <a:accent6>
        <a:srgbClr val="FFFFFF"/>
      </a:accent6>
      <a:hlink>
        <a:srgbClr val="6A1B41"/>
      </a:hlink>
      <a:folHlink>
        <a:srgbClr val="6A1B41"/>
      </a:folHlink>
    </a:clrScheme>
    <a:fontScheme name="CUPA-HR - Avenir">
      <a:majorFont>
        <a:latin typeface="Avenir LT Std 65 Medium"/>
        <a:ea typeface=""/>
        <a:cs typeface=""/>
      </a:majorFont>
      <a:minorFont>
        <a:latin typeface="Avenir LT Std 45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UPA-HR General 2016.pptx" id="{45F8F4F7-A27D-472E-9B38-EC809C7CB75A}" vid="{5C884FBA-F506-445A-8A58-C49C693368E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potx" id="{3102EC2A-3E7C-43D2-93FE-28A80030459A}" vid="{5A30D77A-228A-4D90-84C2-605E138F1F0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2014CUPA-HRConcurrentTemplate_updatedtext</Template>
  <TotalTime>3708</TotalTime>
  <Words>3344</Words>
  <Application>Microsoft Office PowerPoint</Application>
  <PresentationFormat>Widescreen</PresentationFormat>
  <Paragraphs>159</Paragraphs>
  <Slides>16</Slides>
  <Notes>16</Notes>
  <HiddenSlides>3</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16</vt:i4>
      </vt:variant>
    </vt:vector>
  </HeadingPairs>
  <TitlesOfParts>
    <vt:vector size="26" baseType="lpstr">
      <vt:lpstr>Aptos</vt:lpstr>
      <vt:lpstr>Arial</vt:lpstr>
      <vt:lpstr>Avenir LT Std 45 Book</vt:lpstr>
      <vt:lpstr>Avenir LT Std 65 Medium</vt:lpstr>
      <vt:lpstr>Calibri</vt:lpstr>
      <vt:lpstr>Calibri Light</vt:lpstr>
      <vt:lpstr>Custom Design</vt:lpstr>
      <vt:lpstr>1_Custom Design</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CUPA-HR Leaders 2025 Association Leadership Program</vt:lpstr>
      <vt:lpstr>Resources</vt:lpstr>
      <vt:lpstr>[Insert presenter name and email 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dc:title>
  <dc:creator>Jeremy Longmire</dc:creator>
  <cp:lastModifiedBy>Gayle Kiser</cp:lastModifiedBy>
  <cp:revision>169</cp:revision>
  <dcterms:created xsi:type="dcterms:W3CDTF">2014-04-17T18:45:59Z</dcterms:created>
  <dcterms:modified xsi:type="dcterms:W3CDTF">2026-02-10T20:57:52Z</dcterms:modified>
</cp:coreProperties>
</file>