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Lst>
  <p:notesMasterIdLst>
    <p:notesMasterId r:id="rId17"/>
  </p:notesMasterIdLst>
  <p:handoutMasterIdLst>
    <p:handoutMasterId r:id="rId18"/>
  </p:handoutMasterIdLst>
  <p:sldIdLst>
    <p:sldId id="256" r:id="rId3"/>
    <p:sldId id="340" r:id="rId4"/>
    <p:sldId id="350" r:id="rId5"/>
    <p:sldId id="335" r:id="rId6"/>
    <p:sldId id="336" r:id="rId7"/>
    <p:sldId id="338" r:id="rId8"/>
    <p:sldId id="346" r:id="rId9"/>
    <p:sldId id="345" r:id="rId10"/>
    <p:sldId id="355" r:id="rId11"/>
    <p:sldId id="257" r:id="rId12"/>
    <p:sldId id="353" r:id="rId13"/>
    <p:sldId id="356" r:id="rId14"/>
    <p:sldId id="344" r:id="rId15"/>
    <p:sldId id="347"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Bichsel" initials="JB" lastIdx="2" clrIdx="0">
    <p:extLst>
      <p:ext uri="{19B8F6BF-5375-455C-9EA6-DF929625EA0E}">
        <p15:presenceInfo xmlns:p15="http://schemas.microsoft.com/office/powerpoint/2012/main" userId="S-1-5-21-1994093808-1588208018-619646970-6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B41"/>
    <a:srgbClr val="006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53944" autoAdjust="0"/>
  </p:normalViewPr>
  <p:slideViewPr>
    <p:cSldViewPr>
      <p:cViewPr varScale="1">
        <p:scale>
          <a:sx n="59" d="100"/>
          <a:sy n="59" d="100"/>
        </p:scale>
        <p:origin x="2472" y="60"/>
      </p:cViewPr>
      <p:guideLst>
        <p:guide orient="horz" pos="2160"/>
        <p:guide pos="3840"/>
      </p:guideLst>
    </p:cSldViewPr>
  </p:slideViewPr>
  <p:notesTextViewPr>
    <p:cViewPr>
      <p:scale>
        <a:sx n="3" d="2"/>
        <a:sy n="3" d="2"/>
      </p:scale>
      <p:origin x="0" y="0"/>
    </p:cViewPr>
  </p:notesTextViewPr>
  <p:notesViewPr>
    <p:cSldViewPr>
      <p:cViewPr varScale="1">
        <p:scale>
          <a:sx n="88" d="100"/>
          <a:sy n="88" d="100"/>
        </p:scale>
        <p:origin x="-387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CAA9894-B8B9-449D-BC55-DE9DC3162C5C}" type="datetimeFigureOut">
              <a:rPr lang="en-US" smtClean="0"/>
              <a:t>9/16/2019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4192D2B-FDBB-41B5-B9F8-E45BD6BCC172}" type="slidenum">
              <a:rPr lang="en-US" smtClean="0"/>
              <a:t>‹#›</a:t>
            </a:fld>
            <a:endParaRPr lang="en-US"/>
          </a:p>
        </p:txBody>
      </p:sp>
    </p:spTree>
    <p:extLst>
      <p:ext uri="{BB962C8B-B14F-4D97-AF65-F5344CB8AC3E}">
        <p14:creationId xmlns:p14="http://schemas.microsoft.com/office/powerpoint/2010/main" val="645232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F724C51-3C9F-438D-B39A-CB4AB56A6822}" type="datetimeFigureOut">
              <a:rPr lang="en-US" smtClean="0"/>
              <a:pPr/>
              <a:t>9/16/2019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BC509BC-96CC-450E-AF8D-E9E42D454FE3}" type="slidenum">
              <a:rPr lang="en-US" smtClean="0"/>
              <a:pPr/>
              <a:t>‹#›</a:t>
            </a:fld>
            <a:endParaRPr lang="en-US"/>
          </a:p>
        </p:txBody>
      </p:sp>
    </p:spTree>
    <p:extLst>
      <p:ext uri="{BB962C8B-B14F-4D97-AF65-F5344CB8AC3E}">
        <p14:creationId xmlns:p14="http://schemas.microsoft.com/office/powerpoint/2010/main" val="214840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upahr.org/wp-content/uploads/surveys/Results/2019-Administrators-Report-Overview.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Another provost leaves after just three years — which by the way is the median tenure for provosts — and we open yet another search. We appoint an interim (probably the same person who served as interim during the last search), bring in another search firm, dust off the job description we used just a few years ago, and appoint another search committee. We conclude the search by selecting an external candidate. Surely that person will bring that extra spark that we just didn’t see in the internal candidates. Or maybe no one internally wanted the job.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just one challenge we have created by our lack of focus on not just succession planning, but sustainability and the ultimate impact of our colleges and universities. Frequent unplanned turnover is a problem for the entire organization, and it impacts our ability to gain momentum and make progress. On the other hand, our lack of planning for anticipated turnover as leaders approach retirement age is also a problem that must be addressed.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the demographics of the incumbents in campus leadership positions? What are the demographics of the incumbents in the positions that tend to be the pipeline for leadership positions within our associations?  Following the quick tour, we will (in small groups) highlight some of our challenges and opportunities. We’ll then come back together as a large group to discuss these challenges and opportunities and what we, as CUPA-HR leaders can do support not just succession planning, but the sustainability and ultimate impact of our colleges and universities.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2019 CUPA-HR data collection included data from 1,244 institutions and 756,455 incumbents, including over 259,000 faculty by discipline and rank. 1,174 institutions provided data on 50,880 incumbents in 200 administrative positions and 1,113 institutions reported data on 240,895 incumbents in 387 professional positions. Let’s start our campus tour!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Let’s start with a quick review of the median age and length of service for our administrative leadership positions. Before we look at the median age and median length of service for the 50,880 incumbents in our administrators survey, who would like to guess the median age of these incumbents? How about median length of service in their current positions?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C509BC-96CC-450E-AF8D-E9E42D454FE3}" type="slidenum">
              <a:rPr lang="en-US" smtClean="0"/>
              <a:pPr/>
              <a:t>1</a:t>
            </a:fld>
            <a:endParaRPr lang="en-US"/>
          </a:p>
        </p:txBody>
      </p:sp>
    </p:spTree>
    <p:extLst>
      <p:ext uri="{BB962C8B-B14F-4D97-AF65-F5344CB8AC3E}">
        <p14:creationId xmlns:p14="http://schemas.microsoft.com/office/powerpoint/2010/main" val="363367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ADMINISTRATOR select positions:</a:t>
            </a:r>
          </a:p>
          <a:p>
            <a:r>
              <a:rPr lang="en-US" dirty="0"/>
              <a:t>CEO has the highest median age, at 61.</a:t>
            </a:r>
          </a:p>
          <a:p>
            <a:r>
              <a:rPr lang="en-US" dirty="0"/>
              <a:t>Provost illustrates the nuanced differences in these data – less minority representation than CEO (12.3%) but much more representation of women (43.6%).</a:t>
            </a:r>
          </a:p>
          <a:p>
            <a:r>
              <a:rPr lang="en-US" dirty="0"/>
              <a:t>Chief Business Officer has the lowest overall representation of minorities at 8.3%.</a:t>
            </a:r>
          </a:p>
          <a:p>
            <a:r>
              <a:rPr lang="en-US" dirty="0"/>
              <a:t>CHRO has the highest overall representation of women at 73.8%.</a:t>
            </a:r>
          </a:p>
          <a:p>
            <a:r>
              <a:rPr lang="en-US" dirty="0"/>
              <a:t>Chief Diversity Officer has the highest overall representation of minorities (89.4%) and over half are black &amp; Hispanic women (52.1%).</a:t>
            </a:r>
          </a:p>
          <a:p>
            <a:endParaRPr lang="en-US" dirty="0"/>
          </a:p>
          <a:p>
            <a:r>
              <a:rPr lang="en-US" dirty="0"/>
              <a:t>PROFESSIONAL select positions:</a:t>
            </a:r>
          </a:p>
          <a:p>
            <a:r>
              <a:rPr lang="en-US" dirty="0"/>
              <a:t>Head, Student Disability Services has highest representation of women (76.4%), but also strong representation of minority women (11.4%).</a:t>
            </a:r>
          </a:p>
          <a:p>
            <a:r>
              <a:rPr lang="en-US" dirty="0"/>
              <a:t>Head, Campus Conferences has lowest representation of minorities (7.6%) but very high representation of women – particularly white women (65.4%).</a:t>
            </a:r>
          </a:p>
          <a:p>
            <a:r>
              <a:rPr lang="en-US" dirty="0"/>
              <a:t>Head, Student Success has the highest representation of minorities (22.4%) and highest in particular for black &amp; Hispanic women (15.5%).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7811D-0627-4ED5-9525-75F8622220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032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2BC509BC-96CC-450E-AF8D-E9E42D454FE3}" type="slidenum">
              <a:rPr kumimoji="0" 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727AC20C-743B-4386-AEE2-A636F3120051}"/>
              </a:ext>
            </a:extLst>
          </p:cNvPr>
          <p:cNvSpPr>
            <a:spLocks noGrp="1"/>
          </p:cNvSpPr>
          <p:nvPr>
            <p:ph type="dt" idx="11"/>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2466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2BC509BC-96CC-450E-AF8D-E9E42D454FE3}" type="slidenum">
              <a:rPr kumimoji="0" 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727AC20C-743B-4386-AEE2-A636F3120051}"/>
              </a:ext>
            </a:extLst>
          </p:cNvPr>
          <p:cNvSpPr>
            <a:spLocks noGrp="1"/>
          </p:cNvSpPr>
          <p:nvPr>
            <p:ph type="dt" idx="11"/>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131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look at some of the specific key leadership positions. Over 70% of chief HR officers are women. Lowest representation in facilities, athletics and IT.</a:t>
            </a:r>
          </a:p>
        </p:txBody>
      </p:sp>
      <p:sp>
        <p:nvSpPr>
          <p:cNvPr id="4" name="Slide Number Placeholder 3"/>
          <p:cNvSpPr>
            <a:spLocks noGrp="1"/>
          </p:cNvSpPr>
          <p:nvPr>
            <p:ph type="sldNum" sz="quarter" idx="5"/>
          </p:nvPr>
        </p:nvSpPr>
        <p:spPr/>
        <p:txBody>
          <a:bodyPr/>
          <a:lstStyle/>
          <a:p>
            <a:fld id="{2BC509BC-96CC-450E-AF8D-E9E42D454FE3}" type="slidenum">
              <a:rPr lang="en-US" smtClean="0"/>
              <a:pPr/>
              <a:t>13</a:t>
            </a:fld>
            <a:endParaRPr lang="en-US"/>
          </a:p>
        </p:txBody>
      </p:sp>
    </p:spTree>
    <p:extLst>
      <p:ext uri="{BB962C8B-B14F-4D97-AF65-F5344CB8AC3E}">
        <p14:creationId xmlns:p14="http://schemas.microsoft.com/office/powerpoint/2010/main" val="41270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 quick look at some of the specific key leadership positions. Over 90% of chief diversity officers are minorities. </a:t>
            </a:r>
          </a:p>
          <a:p>
            <a:endParaRPr lang="en-US" dirty="0"/>
          </a:p>
        </p:txBody>
      </p:sp>
      <p:sp>
        <p:nvSpPr>
          <p:cNvPr id="4" name="Slide Number Placeholder 3"/>
          <p:cNvSpPr>
            <a:spLocks noGrp="1"/>
          </p:cNvSpPr>
          <p:nvPr>
            <p:ph type="sldNum" sz="quarter" idx="5"/>
          </p:nvPr>
        </p:nvSpPr>
        <p:spPr/>
        <p:txBody>
          <a:bodyPr/>
          <a:lstStyle/>
          <a:p>
            <a:fld id="{2BC509BC-96CC-450E-AF8D-E9E42D454FE3}" type="slidenum">
              <a:rPr lang="en-US" smtClean="0"/>
              <a:pPr/>
              <a:t>14</a:t>
            </a:fld>
            <a:endParaRPr lang="en-US"/>
          </a:p>
        </p:txBody>
      </p:sp>
    </p:spTree>
    <p:extLst>
      <p:ext uri="{BB962C8B-B14F-4D97-AF65-F5344CB8AC3E}">
        <p14:creationId xmlns:p14="http://schemas.microsoft.com/office/powerpoint/2010/main" val="87113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Median Age and Length of Service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answers are: median age if 54. Median length of service in current position is 8 years.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indicated in this chart from the </a:t>
            </a:r>
            <a:r>
              <a:rPr lang="en-US" sz="1200" i="1" u="sng" kern="1200" dirty="0">
                <a:solidFill>
                  <a:schemeClr val="tx1"/>
                </a:solidFill>
                <a:effectLst/>
                <a:latin typeface="+mn-lt"/>
                <a:ea typeface="+mn-ea"/>
                <a:cs typeface="+mn-cs"/>
                <a:hlinkClick r:id="rId3"/>
              </a:rPr>
              <a:t>2019 CUPA-HR Administrators in Higher Education Survey Report</a:t>
            </a:r>
            <a:r>
              <a:rPr lang="en-US" sz="1200" kern="1200" dirty="0">
                <a:solidFill>
                  <a:schemeClr val="tx1"/>
                </a:solidFill>
                <a:effectLst/>
                <a:latin typeface="+mn-lt"/>
                <a:ea typeface="+mn-ea"/>
                <a:cs typeface="+mn-cs"/>
              </a:rPr>
              <a:t>, the median age for every category of our campus leaders is greater than 50. </a:t>
            </a:r>
            <a:r>
              <a:rPr lang="en-US" sz="1200" i="1" kern="1200" dirty="0">
                <a:solidFill>
                  <a:schemeClr val="tx1"/>
                </a:solidFill>
                <a:effectLst/>
                <a:latin typeface="+mn-lt"/>
                <a:ea typeface="+mn-ea"/>
                <a:cs typeface="+mn-cs"/>
              </a:rPr>
              <a:t>[reference the chart and categories]</a:t>
            </a:r>
            <a:r>
              <a:rPr lang="en-US" sz="1200" kern="1200" dirty="0">
                <a:solidFill>
                  <a:schemeClr val="tx1"/>
                </a:solidFill>
                <a:effectLst/>
                <a:latin typeface="+mn-lt"/>
                <a:ea typeface="+mn-ea"/>
                <a:cs typeface="+mn-cs"/>
              </a:rPr>
              <a:t> These median ages in and of themselves are not necessarily challenges, but when we view them as part of our succession planning and the long-term sustainability of our institutions, a potential challenge quickly emerges.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we highlight just one of the typical leadership pathways for higher education, an interesting and potentially challenging dilemma emerges: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Most of our current presidents, with a median age of 61, served in a provost role before serving as president. The median age of provosts is 59. </a:t>
            </a:r>
          </a:p>
          <a:p>
            <a:pPr lvl="0"/>
            <a:r>
              <a:rPr lang="en-US" sz="1200" kern="1200" dirty="0">
                <a:solidFill>
                  <a:schemeClr val="tx1"/>
                </a:solidFill>
                <a:effectLst/>
                <a:latin typeface="+mn-lt"/>
                <a:ea typeface="+mn-ea"/>
                <a:cs typeface="+mn-cs"/>
              </a:rPr>
              <a:t>The majority of our provosts served as deans before serving as provost. The median age of deans is 58. </a:t>
            </a:r>
          </a:p>
          <a:p>
            <a:pPr lvl="0"/>
            <a:r>
              <a:rPr lang="en-US" sz="1200" kern="1200" dirty="0">
                <a:solidFill>
                  <a:schemeClr val="tx1"/>
                </a:solidFill>
                <a:effectLst/>
                <a:latin typeface="+mn-lt"/>
                <a:ea typeface="+mn-ea"/>
                <a:cs typeface="+mn-cs"/>
              </a:rPr>
              <a:t>The typical pathway to dean is through an assistant or associate dean role. The median age of our assistant and associate deans is 56.  </a:t>
            </a:r>
          </a:p>
          <a:p>
            <a:pPr lvl="0"/>
            <a:endParaRPr lang="en-US" sz="1200"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Also of importance is the length of time incumbents are spending in these roles. </a:t>
            </a:r>
            <a:r>
              <a:rPr lang="en-US" sz="1200" kern="1200" dirty="0">
                <a:solidFill>
                  <a:schemeClr val="tx1"/>
                </a:solidFill>
                <a:effectLst/>
                <a:latin typeface="+mn-lt"/>
                <a:ea typeface="+mn-ea"/>
                <a:cs typeface="+mn-cs"/>
              </a:rPr>
              <a:t>As noted in the chart, the median tenure of leaders in administrative roles is eight years, with very little variance by group. If this is similar for your institution, does this mean that there are not sufficient opportunities for advancement? Does it mean that the individuals in these roles have no interest in higher levels of responsibility?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it is important to review these groups of leadership positions, it is absolutely critical to review </a:t>
            </a:r>
            <a:r>
              <a:rPr lang="en-US" sz="1200" i="1" kern="1200" dirty="0">
                <a:solidFill>
                  <a:schemeClr val="tx1"/>
                </a:solidFill>
                <a:effectLst/>
                <a:latin typeface="+mn-lt"/>
                <a:ea typeface="+mn-ea"/>
                <a:cs typeface="+mn-cs"/>
              </a:rPr>
              <a:t>specific roles </a:t>
            </a:r>
            <a:r>
              <a:rPr lang="en-US" sz="1200" kern="1200" dirty="0">
                <a:solidFill>
                  <a:schemeClr val="tx1"/>
                </a:solidFill>
                <a:effectLst/>
                <a:latin typeface="+mn-lt"/>
                <a:ea typeface="+mn-ea"/>
                <a:cs typeface="+mn-cs"/>
              </a:rPr>
              <a:t>within these leadership groups. The frequent turnover of our provosts is one example that has a tremendous impact on our institutions.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now look at the age and years of service for incumbents in the professional positions on our campuses. As I mentioned earlier, the professionals survey includes data on over 240,000 incumbents in 387 different position categories.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C509BC-96CC-450E-AF8D-E9E42D454FE3}" type="slidenum">
              <a:rPr lang="en-US" smtClean="0"/>
              <a:pPr/>
              <a:t>2</a:t>
            </a:fld>
            <a:endParaRPr lang="en-US"/>
          </a:p>
        </p:txBody>
      </p:sp>
    </p:spTree>
    <p:extLst>
      <p:ext uri="{BB962C8B-B14F-4D97-AF65-F5344CB8AC3E}">
        <p14:creationId xmlns:p14="http://schemas.microsoft.com/office/powerpoint/2010/main" val="194566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similar chart from our professionals survey.  Median age is 42 and median length of service in current position is 4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just a minute and look at the different position groupings [read them and comment you are happy to provide more detail about each category]. Many of our professional positions are leadership pipeline positions for the administrative leadership positions we just reviewed—examples include assistant director and manager positions and lots of positions with multiple incumbents (including many of our student life positions, accounting, IT, etc.) The good news here is that there are lots of incumbents in their 30s and 40s who could be the next incumbents of the admin leadership positions.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Let’s now switch from age and length of service to sex, race and ethnicity of our administrative positions.</a:t>
            </a:r>
          </a:p>
          <a:p>
            <a:endParaRPr lang="en-US" dirty="0"/>
          </a:p>
        </p:txBody>
      </p:sp>
      <p:sp>
        <p:nvSpPr>
          <p:cNvPr id="4" name="Slide Number Placeholder 3"/>
          <p:cNvSpPr>
            <a:spLocks noGrp="1"/>
          </p:cNvSpPr>
          <p:nvPr>
            <p:ph type="sldNum" sz="quarter" idx="5"/>
          </p:nvPr>
        </p:nvSpPr>
        <p:spPr/>
        <p:txBody>
          <a:bodyPr/>
          <a:lstStyle/>
          <a:p>
            <a:fld id="{2BC509BC-96CC-450E-AF8D-E9E42D454FE3}" type="slidenum">
              <a:rPr lang="en-US" smtClean="0"/>
              <a:pPr/>
              <a:t>3</a:t>
            </a:fld>
            <a:endParaRPr lang="en-US"/>
          </a:p>
        </p:txBody>
      </p:sp>
    </p:spTree>
    <p:extLst>
      <p:ext uri="{BB962C8B-B14F-4D97-AF65-F5344CB8AC3E}">
        <p14:creationId xmlns:p14="http://schemas.microsoft.com/office/powerpoint/2010/main" val="166092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orientation to the chart]</a:t>
            </a:r>
          </a:p>
          <a:p>
            <a:r>
              <a:rPr lang="en-US" dirty="0"/>
              <a:t>Let’s now take a look at race/ethnicity and sex of our higher education administrators. So when we look at that group of 50,880 administrators, the good news is that women hold the majority (51%) of higher education administrative positions. But is it all good news regarding women in leadership roles?  I’ll outline some of the challenges and opportunities in just a few minutes. </a:t>
            </a:r>
          </a:p>
          <a:p>
            <a:endParaRPr lang="en-US" dirty="0"/>
          </a:p>
          <a:p>
            <a:r>
              <a:rPr lang="en-US" dirty="0"/>
              <a:t>Over 84% of administrators are white. </a:t>
            </a:r>
          </a:p>
          <a:p>
            <a:endParaRPr lang="en-US" dirty="0"/>
          </a:p>
          <a:p>
            <a:r>
              <a:rPr lang="en-US" dirty="0"/>
              <a:t>Just less than 8% are Black/African American</a:t>
            </a:r>
          </a:p>
          <a:p>
            <a:endParaRPr lang="en-US" dirty="0"/>
          </a:p>
          <a:p>
            <a:r>
              <a:rPr lang="en-US" dirty="0"/>
              <a:t>Just less than 4% are Hispanic/Latino</a:t>
            </a:r>
          </a:p>
          <a:p>
            <a:endParaRPr lang="en-US" dirty="0"/>
          </a:p>
          <a:p>
            <a:r>
              <a:rPr lang="en-US" dirty="0"/>
              <a:t>Just less than 3% are Asian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For reference, in private industry, 87% of senior-level executives are White.</a:t>
            </a:r>
          </a:p>
          <a:p>
            <a:endParaRPr lang="en-US" dirty="0"/>
          </a:p>
          <a:p>
            <a:r>
              <a:rPr lang="en-US" dirty="0"/>
              <a:t>As our student population and the US population continues to become more diverse, there is a clear call to action here for higher ed. </a:t>
            </a:r>
          </a:p>
          <a:p>
            <a:endParaRPr lang="en-US" dirty="0"/>
          </a:p>
          <a:p>
            <a:pPr defTabSz="966612">
              <a:defRPr/>
            </a:pPr>
            <a:r>
              <a:rPr lang="en-US" b="1" dirty="0"/>
              <a:t>Let’s now look at the next slide to see what type of administrative positions have the higher representation of women.</a:t>
            </a:r>
          </a:p>
        </p:txBody>
      </p:sp>
      <p:sp>
        <p:nvSpPr>
          <p:cNvPr id="4" name="Slide Number Placeholder 3"/>
          <p:cNvSpPr>
            <a:spLocks noGrp="1"/>
          </p:cNvSpPr>
          <p:nvPr>
            <p:ph type="sldNum" sz="quarter" idx="5"/>
          </p:nvPr>
        </p:nvSpPr>
        <p:spPr/>
        <p:txBody>
          <a:bodyPr/>
          <a:lstStyle/>
          <a:p>
            <a:fld id="{2BC509BC-96CC-450E-AF8D-E9E42D454FE3}" type="slidenum">
              <a:rPr lang="en-US" smtClean="0"/>
              <a:pPr/>
              <a:t>4</a:t>
            </a:fld>
            <a:endParaRPr lang="en-US"/>
          </a:p>
        </p:txBody>
      </p:sp>
    </p:spTree>
    <p:extLst>
      <p:ext uri="{BB962C8B-B14F-4D97-AF65-F5344CB8AC3E}">
        <p14:creationId xmlns:p14="http://schemas.microsoft.com/office/powerpoint/2010/main" val="3740895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For now, let’s just focus on the left side of this chart. Note the representation by different types of positions [reference them and the % of women in each]. What would this look like for your institution? There is clearly a pipeline for women to move to higher leadership roles, but as we know, this in and of itself does not mean that more women will be able to move to higher level roles.</a:t>
            </a:r>
          </a:p>
          <a:p>
            <a:endParaRPr lang="en-US" dirty="0"/>
          </a:p>
          <a:p>
            <a:r>
              <a:rPr lang="en-US" sz="1200" b="1" i="0" u="none" strike="noStrike" kern="1200" baseline="0" dirty="0">
                <a:solidFill>
                  <a:schemeClr val="tx1"/>
                </a:solidFill>
                <a:latin typeface="+mn-lt"/>
                <a:ea typeface="+mn-ea"/>
                <a:cs typeface="+mn-cs"/>
              </a:rPr>
              <a:t>We don’t have time to focus on pay equity during this presentation, but you will see that women are almost always paid less than their male counterparts. Anyone want to guess where women tend to be paid higher than their male counterparts? </a:t>
            </a:r>
            <a:r>
              <a:rPr lang="en-US" sz="1200" b="0" i="0" u="none" strike="noStrike" kern="1200" baseline="0" dirty="0">
                <a:solidFill>
                  <a:schemeClr val="tx1"/>
                </a:solidFill>
                <a:latin typeface="+mn-lt"/>
                <a:ea typeface="+mn-ea"/>
                <a:cs typeface="+mn-cs"/>
              </a:rPr>
              <a:t>Positions that are predominantly held by men. If you are a woman who successfully persists to become a chief facilities officer or a chief information officer, you typically make more than your male counterparts. </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Let’s take a look at minority representation in these administrative categories on the next slide.</a:t>
            </a:r>
          </a:p>
          <a:p>
            <a:endParaRPr lang="en-US" sz="1200" b="0" i="0" u="none" strike="noStrike" kern="1200" baseline="0" dirty="0">
              <a:solidFill>
                <a:schemeClr val="tx1"/>
              </a:solidFill>
              <a:latin typeface="+mn-lt"/>
              <a:ea typeface="+mn-ea"/>
              <a:cs typeface="+mn-cs"/>
            </a:endParaRPr>
          </a:p>
          <a:p>
            <a:endParaRPr lang="en-US" dirty="0"/>
          </a:p>
          <a:p>
            <a:r>
              <a:rPr lang="en-US" dirty="0"/>
              <a:t>The inclusion of demographic data for all of our surveys just three years ago has totally transformed what we are able to share regarding the higher ed workforce. It’s also totally transformed the tools available for you to analyze your workforce in comparison to your peer and aspirant institutions. </a:t>
            </a:r>
          </a:p>
          <a:p>
            <a:endParaRPr lang="en-US" dirty="0"/>
          </a:p>
          <a:p>
            <a:r>
              <a:rPr lang="en-US" sz="1200" b="0" i="0" u="none" strike="noStrike" kern="1200" baseline="0" dirty="0">
                <a:solidFill>
                  <a:schemeClr val="tx1"/>
                </a:solidFill>
                <a:latin typeface="+mn-lt"/>
                <a:ea typeface="+mn-ea"/>
                <a:cs typeface="+mn-cs"/>
              </a:rPr>
              <a:t>A total of 50,880 administrators were reported for this year’s </a:t>
            </a:r>
            <a:r>
              <a:rPr lang="en-US" sz="1200" b="0" i="0" u="none" strike="noStrike" kern="1200" baseline="0" dirty="0" err="1">
                <a:solidFill>
                  <a:schemeClr val="tx1"/>
                </a:solidFill>
                <a:latin typeface="+mn-lt"/>
                <a:ea typeface="+mn-ea"/>
                <a:cs typeface="+mn-cs"/>
              </a:rPr>
              <a:t>survey.The</a:t>
            </a:r>
            <a:r>
              <a:rPr lang="en-US" sz="1200" b="0" i="0" u="none" strike="noStrike" kern="1200" baseline="0" dirty="0">
                <a:solidFill>
                  <a:schemeClr val="tx1"/>
                </a:solidFill>
                <a:latin typeface="+mn-lt"/>
                <a:ea typeface="+mn-ea"/>
                <a:cs typeface="+mn-cs"/>
              </a:rPr>
              <a:t> 200 positions surveyed are grouped into six administrative categories:2</a:t>
            </a:r>
          </a:p>
          <a:p>
            <a:r>
              <a:rPr lang="en-US" sz="1200" b="0" i="0" u="none" strike="noStrike" kern="1200" baseline="0" dirty="0">
                <a:solidFill>
                  <a:schemeClr val="tx1"/>
                </a:solidFill>
                <a:latin typeface="+mn-lt"/>
                <a:ea typeface="+mn-ea"/>
                <a:cs typeface="+mn-cs"/>
              </a:rPr>
              <a:t>.Top Executive Officers--Includes Chief Executive Officer (Campus or System) and Executive Vice President/Vice Chancellor.</a:t>
            </a:r>
          </a:p>
          <a:p>
            <a:r>
              <a:rPr lang="en-US" sz="1200" b="0" i="0" u="none" strike="noStrike" kern="1200" baseline="0" dirty="0">
                <a:solidFill>
                  <a:schemeClr val="tx1"/>
                </a:solidFill>
                <a:latin typeface="+mn-lt"/>
                <a:ea typeface="+mn-ea"/>
                <a:cs typeface="+mn-cs"/>
              </a:rPr>
              <a:t>. Senior Institutional Officers--Persons in these positions direct a major functional area with institution-wide scope/impact as well as the work of other professional</a:t>
            </a:r>
          </a:p>
          <a:p>
            <a:r>
              <a:rPr lang="en-US" sz="1200" b="0" i="0" u="none" strike="noStrike" kern="1200" baseline="0" dirty="0">
                <a:solidFill>
                  <a:schemeClr val="tx1"/>
                </a:solidFill>
                <a:latin typeface="+mn-lt"/>
                <a:ea typeface="+mn-ea"/>
                <a:cs typeface="+mn-cs"/>
              </a:rPr>
              <a:t>employees.</a:t>
            </a:r>
          </a:p>
          <a:p>
            <a:r>
              <a:rPr lang="en-US" sz="1200" b="0" i="0" u="none" strike="noStrike" kern="1200" baseline="0" dirty="0">
                <a:solidFill>
                  <a:schemeClr val="tx1"/>
                </a:solidFill>
                <a:latin typeface="+mn-lt"/>
                <a:ea typeface="+mn-ea"/>
                <a:cs typeface="+mn-cs"/>
              </a:rPr>
              <a:t>. Academic Deans--Persons with faculty status who serve as the principal administrator/</a:t>
            </a:r>
          </a:p>
          <a:p>
            <a:r>
              <a:rPr lang="en-US" sz="1200" b="0" i="0" u="none" strike="noStrike" kern="1200" baseline="0" dirty="0">
                <a:solidFill>
                  <a:schemeClr val="tx1"/>
                </a:solidFill>
                <a:latin typeface="+mn-lt"/>
                <a:ea typeface="+mn-ea"/>
                <a:cs typeface="+mn-cs"/>
              </a:rPr>
              <a:t>head of an academic program, which may be a school, college, or</a:t>
            </a:r>
          </a:p>
          <a:p>
            <a:r>
              <a:rPr lang="en-US" sz="1200" b="0" i="0" u="none" strike="noStrike" kern="1200" baseline="0" dirty="0">
                <a:solidFill>
                  <a:schemeClr val="tx1"/>
                </a:solidFill>
                <a:latin typeface="+mn-lt"/>
                <a:ea typeface="+mn-ea"/>
                <a:cs typeface="+mn-cs"/>
              </a:rPr>
              <a:t>department.</a:t>
            </a:r>
          </a:p>
          <a:p>
            <a:r>
              <a:rPr lang="en-US" sz="1200" b="0" i="0" u="none" strike="noStrike" kern="1200" baseline="0" dirty="0">
                <a:solidFill>
                  <a:schemeClr val="tx1"/>
                </a:solidFill>
                <a:latin typeface="+mn-lt"/>
                <a:ea typeface="+mn-ea"/>
                <a:cs typeface="+mn-cs"/>
              </a:rPr>
              <a:t>. Institutional Administrators--Persons in these positions direct a major functional area with</a:t>
            </a:r>
          </a:p>
          <a:p>
            <a:r>
              <a:rPr lang="en-US" sz="1200" b="0" i="0" u="none" strike="noStrike" kern="1200" baseline="0" dirty="0">
                <a:solidFill>
                  <a:schemeClr val="tx1"/>
                </a:solidFill>
                <a:latin typeface="+mn-lt"/>
                <a:ea typeface="+mn-ea"/>
                <a:cs typeface="+mn-cs"/>
              </a:rPr>
              <a:t>institution-wide scope/impact as well as the work of other professional</a:t>
            </a:r>
          </a:p>
          <a:p>
            <a:r>
              <a:rPr lang="en-US" sz="1200" b="0" i="0" u="none" strike="noStrike" kern="1200" baseline="0" dirty="0">
                <a:solidFill>
                  <a:schemeClr val="tx1"/>
                </a:solidFill>
                <a:latin typeface="+mn-lt"/>
                <a:ea typeface="+mn-ea"/>
                <a:cs typeface="+mn-cs"/>
              </a:rPr>
              <a:t>employees. They serve as the senior content expert in a recognized</a:t>
            </a:r>
          </a:p>
          <a:p>
            <a:r>
              <a:rPr lang="en-US" sz="1200" b="0" i="0" u="none" strike="noStrike" kern="1200" baseline="0" dirty="0">
                <a:solidFill>
                  <a:schemeClr val="tx1"/>
                </a:solidFill>
                <a:latin typeface="+mn-lt"/>
                <a:ea typeface="+mn-ea"/>
                <a:cs typeface="+mn-cs"/>
              </a:rPr>
              <a:t>professional realm.</a:t>
            </a:r>
          </a:p>
          <a:p>
            <a:r>
              <a:rPr lang="en-US" sz="1200" b="0" i="0" u="none" strike="noStrike" kern="1200" baseline="0" dirty="0">
                <a:solidFill>
                  <a:schemeClr val="tx1"/>
                </a:solidFill>
                <a:latin typeface="+mn-lt"/>
                <a:ea typeface="+mn-ea"/>
                <a:cs typeface="+mn-cs"/>
              </a:rPr>
              <a:t>. Heads of Divisions, Departments, and Centers--Persons in these positions direct an institutionally recognized</a:t>
            </a:r>
          </a:p>
          <a:p>
            <a:r>
              <a:rPr lang="en-US" sz="1200" b="0" i="0" u="none" strike="noStrike" kern="1200" baseline="0" dirty="0">
                <a:solidFill>
                  <a:schemeClr val="tx1"/>
                </a:solidFill>
                <a:latin typeface="+mn-lt"/>
                <a:ea typeface="+mn-ea"/>
                <a:cs typeface="+mn-cs"/>
              </a:rPr>
              <a:t>division, department, or center and the work of other professional</a:t>
            </a:r>
          </a:p>
          <a:p>
            <a:r>
              <a:rPr lang="en-US" sz="1200" b="0" i="0" u="none" strike="noStrike" kern="1200" baseline="0" dirty="0">
                <a:solidFill>
                  <a:schemeClr val="tx1"/>
                </a:solidFill>
                <a:latin typeface="+mn-lt"/>
                <a:ea typeface="+mn-ea"/>
                <a:cs typeface="+mn-cs"/>
              </a:rPr>
              <a:t>employees.</a:t>
            </a:r>
          </a:p>
          <a:p>
            <a:r>
              <a:rPr lang="en-US" sz="1200" b="0" i="0" u="none" strike="noStrike" kern="1200" baseline="0" dirty="0">
                <a:solidFill>
                  <a:schemeClr val="tx1"/>
                </a:solidFill>
                <a:latin typeface="+mn-lt"/>
                <a:ea typeface="+mn-ea"/>
                <a:cs typeface="+mn-cs"/>
              </a:rPr>
              <a:t>. Academic Associate/Assistant Deans--Persons with or without faculty status who report to and support the</a:t>
            </a:r>
          </a:p>
          <a:p>
            <a:r>
              <a:rPr lang="en-US" sz="1200" b="0" i="0" u="none" strike="noStrike" kern="1200" baseline="0" dirty="0">
                <a:solidFill>
                  <a:schemeClr val="tx1"/>
                </a:solidFill>
                <a:latin typeface="+mn-lt"/>
                <a:ea typeface="+mn-ea"/>
                <a:cs typeface="+mn-cs"/>
              </a:rPr>
              <a:t>dean in the administration of an institutional program, which may be</a:t>
            </a:r>
          </a:p>
          <a:p>
            <a:r>
              <a:rPr lang="en-US" sz="1200" b="0" i="0" u="none" strike="noStrike" kern="1200" baseline="0" dirty="0">
                <a:solidFill>
                  <a:schemeClr val="tx1"/>
                </a:solidFill>
                <a:latin typeface="+mn-lt"/>
                <a:ea typeface="+mn-ea"/>
                <a:cs typeface="+mn-cs"/>
              </a:rPr>
              <a:t>a school, college, or department.</a:t>
            </a:r>
            <a:endParaRPr lang="en-US" dirty="0"/>
          </a:p>
        </p:txBody>
      </p:sp>
      <p:sp>
        <p:nvSpPr>
          <p:cNvPr id="4" name="Slide Number Placeholder 3"/>
          <p:cNvSpPr>
            <a:spLocks noGrp="1"/>
          </p:cNvSpPr>
          <p:nvPr>
            <p:ph type="sldNum" sz="quarter" idx="5"/>
          </p:nvPr>
        </p:nvSpPr>
        <p:spPr/>
        <p:txBody>
          <a:bodyPr/>
          <a:lstStyle/>
          <a:p>
            <a:fld id="{2BC509BC-96CC-450E-AF8D-E9E42D454FE3}" type="slidenum">
              <a:rPr lang="en-US" smtClean="0"/>
              <a:pPr/>
              <a:t>5</a:t>
            </a:fld>
            <a:endParaRPr lang="en-US"/>
          </a:p>
        </p:txBody>
      </p:sp>
    </p:spTree>
    <p:extLst>
      <p:ext uri="{BB962C8B-B14F-4D97-AF65-F5344CB8AC3E}">
        <p14:creationId xmlns:p14="http://schemas.microsoft.com/office/powerpoint/2010/main" val="209429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u="none" strike="noStrike" kern="1200" baseline="0" dirty="0">
                <a:solidFill>
                  <a:schemeClr val="tx1"/>
                </a:solidFill>
                <a:latin typeface="+mn-lt"/>
                <a:ea typeface="+mn-ea"/>
                <a:cs typeface="+mn-cs"/>
              </a:rPr>
              <a:t>Same categories from the previous slide. Let’s focus on the left side of this chart which shows representation of racial/ethnic minorities in each administrative category. Red is Black/African American, Yellow is Hispanic/Latino, Blue is Asian, and Green is Other (primarily Native American) , as well as pay ratios compared to White individuals. Minorities are best represented among institutional administrators (19%),and least represented among senior institutional officers (13%). For reference, 22% of all racial/ethnic minorities in the US have a bachelors degree. We include this 22% as a benchmark because we believe that if 22% of racial/ethnic minorities have a bachelor’s degree that our representation of racial/ethic minorities for our administrative and our professional positions (which we will review in a minute) should be at least 22%.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Again, we don’t have time to focus on pay equity, but note in the left side of the chart that OVERALL administrators from all racial/ethnic minority groups combined are better compensated than their White counterparts, with median pay ratios ranging from $1.01 to $1.11 per dollar paid to White administrators. However, this is due to the fact that Asian administrators are paid much higher salaries than any other ethnic group in nearly every administrative category. When the comparison is narrowed to people of color, Black and</a:t>
            </a:r>
          </a:p>
          <a:p>
            <a:r>
              <a:rPr lang="en-US" sz="1200" b="0" i="0" u="none" strike="noStrike" kern="1200" baseline="0" dirty="0">
                <a:solidFill>
                  <a:schemeClr val="tx1"/>
                </a:solidFill>
                <a:latin typeface="+mn-lt"/>
                <a:ea typeface="+mn-ea"/>
                <a:cs typeface="+mn-cs"/>
              </a:rPr>
              <a:t>Hispanic administrators are paid considerably lower among top executive officers ($0.94 and $0.89, respectively) and among deans ($0.92 and $0.89, respectively). Across all positions, Hispanic administrators are paid the least overall at $0.96 per dollar, and Asian administrators are paid the most at $1.19.</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“all minorities” racial/ethnic category collected in the survey includes the following groups based on the </a:t>
            </a:r>
            <a:r>
              <a:rPr lang="en-US" sz="1200" b="1" i="0" u="none" strike="noStrike" kern="1200" baseline="0" dirty="0">
                <a:solidFill>
                  <a:schemeClr val="tx1"/>
                </a:solidFill>
                <a:latin typeface="+mn-lt"/>
                <a:ea typeface="+mn-ea"/>
                <a:cs typeface="+mn-cs"/>
              </a:rPr>
              <a:t>U.S. Census definition: </a:t>
            </a:r>
            <a:r>
              <a:rPr lang="en-US" sz="1200" b="0" i="0" u="none" strike="noStrike" kern="1200" baseline="0" dirty="0">
                <a:solidFill>
                  <a:schemeClr val="tx1"/>
                </a:solidFill>
                <a:latin typeface="+mn-lt"/>
                <a:ea typeface="+mn-ea"/>
                <a:cs typeface="+mn-cs"/>
              </a:rPr>
              <a:t>Black/African American, Hispanic or Latino, Asian, Native of Hawaii or Pacific Islander, two or more ethnicities.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If our professional positions, those 240,000+ incumbents we referred to earlier, are our pipeline to bringing more women and minorities into leadership roles, are the incumbents in our professional positions more diverse than our administrative positions? What do you think? Yes or No?</a:t>
            </a:r>
            <a:endParaRPr lang="en-US" b="1" dirty="0"/>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BC509BC-96CC-450E-AF8D-E9E42D454FE3}" type="slidenum">
              <a:rPr lang="en-US" smtClean="0"/>
              <a:pPr/>
              <a:t>6</a:t>
            </a:fld>
            <a:endParaRPr lang="en-US"/>
          </a:p>
        </p:txBody>
      </p:sp>
    </p:spTree>
    <p:extLst>
      <p:ext uri="{BB962C8B-B14F-4D97-AF65-F5344CB8AC3E}">
        <p14:creationId xmlns:p14="http://schemas.microsoft.com/office/powerpoint/2010/main" val="220784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77% white, 60% women (compared to 84% white for administrators and 51% women)—so less White professionals and more women</a:t>
            </a:r>
          </a:p>
          <a:p>
            <a:r>
              <a:rPr lang="en-US" dirty="0"/>
              <a:t>9% Black/African American (just 1% higher than administrators)</a:t>
            </a:r>
          </a:p>
          <a:p>
            <a:r>
              <a:rPr lang="en-US" dirty="0"/>
              <a:t>5.5% Hispanic/Latino (1.5% higher that administrators)</a:t>
            </a:r>
          </a:p>
          <a:p>
            <a:r>
              <a:rPr lang="en-US" dirty="0"/>
              <a:t>5.9% Asian vs 2.8 for administrators</a:t>
            </a:r>
          </a:p>
          <a:p>
            <a:r>
              <a:rPr lang="en-US" dirty="0"/>
              <a:t>2.5% Other vs 0.7 for administrators</a:t>
            </a:r>
          </a:p>
          <a:p>
            <a:endParaRPr lang="en-US" dirty="0"/>
          </a:p>
          <a:p>
            <a:r>
              <a:rPr lang="en-US" b="1" dirty="0"/>
              <a:t>Let’s now look at the different categories of professional positions—are there women in the pipeline for the different position categories? </a:t>
            </a:r>
          </a:p>
          <a:p>
            <a:endParaRPr lang="en-US" dirty="0"/>
          </a:p>
        </p:txBody>
      </p:sp>
      <p:sp>
        <p:nvSpPr>
          <p:cNvPr id="4" name="Slide Number Placeholder 3"/>
          <p:cNvSpPr>
            <a:spLocks noGrp="1"/>
          </p:cNvSpPr>
          <p:nvPr>
            <p:ph type="sldNum" sz="quarter" idx="5"/>
          </p:nvPr>
        </p:nvSpPr>
        <p:spPr/>
        <p:txBody>
          <a:bodyPr/>
          <a:lstStyle/>
          <a:p>
            <a:fld id="{2BC509BC-96CC-450E-AF8D-E9E42D454FE3}" type="slidenum">
              <a:rPr lang="en-US" smtClean="0"/>
              <a:pPr/>
              <a:t>7</a:t>
            </a:fld>
            <a:endParaRPr lang="en-US"/>
          </a:p>
        </p:txBody>
      </p:sp>
    </p:spTree>
    <p:extLst>
      <p:ext uri="{BB962C8B-B14F-4D97-AF65-F5344CB8AC3E}">
        <p14:creationId xmlns:p14="http://schemas.microsoft.com/office/powerpoint/2010/main" val="239494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the chart and that all but 4 are more than 50% female. Challenges continue in facilities, athletics and IT.]</a:t>
            </a:r>
          </a:p>
          <a:p>
            <a:endParaRPr lang="en-US" dirty="0"/>
          </a:p>
          <a:p>
            <a:r>
              <a:rPr lang="en-US" b="1" dirty="0"/>
              <a:t>Let’s now take a look at the pipeline for racial/ethnic minorities. Representation in our administrative positions is only 16%. Do we have a higher representation in our professional positions? Yes or No</a:t>
            </a:r>
          </a:p>
        </p:txBody>
      </p:sp>
      <p:sp>
        <p:nvSpPr>
          <p:cNvPr id="4" name="Slide Number Placeholder 3"/>
          <p:cNvSpPr>
            <a:spLocks noGrp="1"/>
          </p:cNvSpPr>
          <p:nvPr>
            <p:ph type="sldNum" sz="quarter" idx="5"/>
          </p:nvPr>
        </p:nvSpPr>
        <p:spPr/>
        <p:txBody>
          <a:bodyPr/>
          <a:lstStyle/>
          <a:p>
            <a:fld id="{2BC509BC-96CC-450E-AF8D-E9E42D454FE3}" type="slidenum">
              <a:rPr lang="en-US" smtClean="0"/>
              <a:pPr/>
              <a:t>8</a:t>
            </a:fld>
            <a:endParaRPr lang="en-US"/>
          </a:p>
        </p:txBody>
      </p:sp>
    </p:spTree>
    <p:extLst>
      <p:ext uri="{BB962C8B-B14F-4D97-AF65-F5344CB8AC3E}">
        <p14:creationId xmlns:p14="http://schemas.microsoft.com/office/powerpoint/2010/main" val="249117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Yes! Same colors from the previous chart—</a:t>
            </a:r>
            <a:r>
              <a:rPr lang="en-US" sz="1200" b="0" i="0" u="none" strike="noStrike" kern="1200" baseline="0" dirty="0">
                <a:solidFill>
                  <a:schemeClr val="tx1"/>
                </a:solidFill>
                <a:latin typeface="+mn-lt"/>
                <a:ea typeface="+mn-ea"/>
                <a:cs typeface="+mn-cs"/>
              </a:rPr>
              <a:t>Red is Black/African American, Yellow is Hispanic/Latino, Blue is Asian, and Green is Other (primarily Native American) </a:t>
            </a:r>
            <a:r>
              <a:rPr lang="en-US" dirty="0"/>
              <a:t>     22% of our professional colleagues are from a racial/ethnic minority. Also, remember from our prior conversation regarding administrative positions that our contention is that we should strive to have more than 22% of our administrators from a racial/ethnic minority? This is the good news. Now note the areas that are above 20%. You will note that athletics and facilities were two of the areas that also had low representation of women. </a:t>
            </a:r>
          </a:p>
          <a:p>
            <a:endParaRPr lang="en-US" dirty="0"/>
          </a:p>
          <a:p>
            <a:r>
              <a:rPr lang="en-US" dirty="0"/>
              <a:t>We don’t have time to focus on the pay equity, but I encourage you to review that information when you receive the presentation.</a:t>
            </a:r>
          </a:p>
        </p:txBody>
      </p:sp>
      <p:sp>
        <p:nvSpPr>
          <p:cNvPr id="4" name="Slide Number Placeholder 3"/>
          <p:cNvSpPr>
            <a:spLocks noGrp="1"/>
          </p:cNvSpPr>
          <p:nvPr>
            <p:ph type="sldNum" sz="quarter" idx="5"/>
          </p:nvPr>
        </p:nvSpPr>
        <p:spPr/>
        <p:txBody>
          <a:bodyPr/>
          <a:lstStyle/>
          <a:p>
            <a:fld id="{2BC509BC-96CC-450E-AF8D-E9E42D454FE3}" type="slidenum">
              <a:rPr lang="en-US" smtClean="0"/>
              <a:pPr/>
              <a:t>9</a:t>
            </a:fld>
            <a:endParaRPr lang="en-US"/>
          </a:p>
        </p:txBody>
      </p:sp>
    </p:spTree>
    <p:extLst>
      <p:ext uri="{BB962C8B-B14F-4D97-AF65-F5344CB8AC3E}">
        <p14:creationId xmlns:p14="http://schemas.microsoft.com/office/powerpoint/2010/main" val="231948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871200" cy="1470025"/>
          </a:xfrm>
        </p:spPr>
        <p:txBody>
          <a:bodyPr/>
          <a:lstStyle>
            <a:lvl1pPr>
              <a:defRPr b="1">
                <a:solidFill>
                  <a:srgbClr val="0069B5"/>
                </a:solidFill>
                <a:latin typeface="Avenir LT Std 65 Medium"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6B1B4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B22E-7104-43D4-B521-5B4CF1D8F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9CB98C-4E94-4C23-82FB-79F044431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CFD577-36EB-4ED4-86E8-27B6FCE541C2}"/>
              </a:ext>
            </a:extLst>
          </p:cNvPr>
          <p:cNvSpPr>
            <a:spLocks noGrp="1"/>
          </p:cNvSpPr>
          <p:nvPr>
            <p:ph type="dt" sz="half" idx="10"/>
          </p:nvPr>
        </p:nvSpPr>
        <p:spPr/>
        <p:txBody>
          <a:bodyPr/>
          <a:lstStyle/>
          <a:p>
            <a:fld id="{08E4903E-04DD-4028-BE68-2EB104BD74BD}" type="datetimeFigureOut">
              <a:rPr lang="en-US" smtClean="0"/>
              <a:t>9/16/2019</a:t>
            </a:fld>
            <a:endParaRPr lang="en-US"/>
          </a:p>
        </p:txBody>
      </p:sp>
      <p:sp>
        <p:nvSpPr>
          <p:cNvPr id="5" name="Footer Placeholder 4">
            <a:extLst>
              <a:ext uri="{FF2B5EF4-FFF2-40B4-BE49-F238E27FC236}">
                <a16:creationId xmlns:a16="http://schemas.microsoft.com/office/drawing/2014/main" id="{47400766-7A1F-4051-B2DA-319EE99EF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4D3E4-8C47-408B-9CFB-504F192C4357}"/>
              </a:ext>
            </a:extLst>
          </p:cNvPr>
          <p:cNvSpPr>
            <a:spLocks noGrp="1"/>
          </p:cNvSpPr>
          <p:nvPr>
            <p:ph type="sldNum" sz="quarter" idx="12"/>
          </p:nvPr>
        </p:nvSpPr>
        <p:spPr/>
        <p:txBody>
          <a:bodyPr/>
          <a:lstStyle/>
          <a:p>
            <a:fld id="{7B5E84C5-DED2-4951-B656-74001E7176B8}" type="slidenum">
              <a:rPr lang="en-US" smtClean="0"/>
              <a:t>‹#›</a:t>
            </a:fld>
            <a:endParaRPr lang="en-US"/>
          </a:p>
        </p:txBody>
      </p:sp>
    </p:spTree>
    <p:extLst>
      <p:ext uri="{BB962C8B-B14F-4D97-AF65-F5344CB8AC3E}">
        <p14:creationId xmlns:p14="http://schemas.microsoft.com/office/powerpoint/2010/main" val="70137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F393-376E-4A79-B5E8-9F9842A4C1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006D63-A986-432A-BD16-1EFA42231A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C1451-071B-4223-86F9-E1102F7FDA92}"/>
              </a:ext>
            </a:extLst>
          </p:cNvPr>
          <p:cNvSpPr>
            <a:spLocks noGrp="1"/>
          </p:cNvSpPr>
          <p:nvPr>
            <p:ph type="dt" sz="half" idx="10"/>
          </p:nvPr>
        </p:nvSpPr>
        <p:spPr/>
        <p:txBody>
          <a:bodyPr/>
          <a:lstStyle/>
          <a:p>
            <a:fld id="{08E4903E-04DD-4028-BE68-2EB104BD74BD}" type="datetimeFigureOut">
              <a:rPr lang="en-US" smtClean="0"/>
              <a:t>9/16/2019</a:t>
            </a:fld>
            <a:endParaRPr lang="en-US"/>
          </a:p>
        </p:txBody>
      </p:sp>
      <p:sp>
        <p:nvSpPr>
          <p:cNvPr id="5" name="Footer Placeholder 4">
            <a:extLst>
              <a:ext uri="{FF2B5EF4-FFF2-40B4-BE49-F238E27FC236}">
                <a16:creationId xmlns:a16="http://schemas.microsoft.com/office/drawing/2014/main" id="{88D80173-4337-4632-8B04-27562ABCD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EAB55-D3B8-4B5B-97AE-871ED5ECD1D5}"/>
              </a:ext>
            </a:extLst>
          </p:cNvPr>
          <p:cNvSpPr>
            <a:spLocks noGrp="1"/>
          </p:cNvSpPr>
          <p:nvPr>
            <p:ph type="sldNum" sz="quarter" idx="12"/>
          </p:nvPr>
        </p:nvSpPr>
        <p:spPr/>
        <p:txBody>
          <a:bodyPr/>
          <a:lstStyle/>
          <a:p>
            <a:fld id="{7B5E84C5-DED2-4951-B656-74001E7176B8}" type="slidenum">
              <a:rPr lang="en-US" smtClean="0"/>
              <a:t>‹#›</a:t>
            </a:fld>
            <a:endParaRPr lang="en-US"/>
          </a:p>
        </p:txBody>
      </p:sp>
    </p:spTree>
    <p:extLst>
      <p:ext uri="{BB962C8B-B14F-4D97-AF65-F5344CB8AC3E}">
        <p14:creationId xmlns:p14="http://schemas.microsoft.com/office/powerpoint/2010/main" val="189979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F761-AE65-4DBB-8401-CD1378B3C6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D91C3E-5E66-428F-B5C0-710480357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DF20B-A3F9-4CA9-8AC9-695F9A44A3BA}"/>
              </a:ext>
            </a:extLst>
          </p:cNvPr>
          <p:cNvSpPr>
            <a:spLocks noGrp="1"/>
          </p:cNvSpPr>
          <p:nvPr>
            <p:ph type="dt" sz="half" idx="10"/>
          </p:nvPr>
        </p:nvSpPr>
        <p:spPr/>
        <p:txBody>
          <a:bodyPr/>
          <a:lstStyle/>
          <a:p>
            <a:fld id="{08E4903E-04DD-4028-BE68-2EB104BD74BD}" type="datetimeFigureOut">
              <a:rPr lang="en-US" smtClean="0"/>
              <a:t>9/16/2019</a:t>
            </a:fld>
            <a:endParaRPr lang="en-US"/>
          </a:p>
        </p:txBody>
      </p:sp>
      <p:sp>
        <p:nvSpPr>
          <p:cNvPr id="5" name="Footer Placeholder 4">
            <a:extLst>
              <a:ext uri="{FF2B5EF4-FFF2-40B4-BE49-F238E27FC236}">
                <a16:creationId xmlns:a16="http://schemas.microsoft.com/office/drawing/2014/main" id="{BDF3E486-7E7B-45B9-A731-4C12DC33B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D12EE-6764-45F8-9BB1-3F9B6A595FB6}"/>
              </a:ext>
            </a:extLst>
          </p:cNvPr>
          <p:cNvSpPr>
            <a:spLocks noGrp="1"/>
          </p:cNvSpPr>
          <p:nvPr>
            <p:ph type="sldNum" sz="quarter" idx="12"/>
          </p:nvPr>
        </p:nvSpPr>
        <p:spPr/>
        <p:txBody>
          <a:bodyPr/>
          <a:lstStyle/>
          <a:p>
            <a:fld id="{7B5E84C5-DED2-4951-B656-74001E7176B8}" type="slidenum">
              <a:rPr lang="en-US" smtClean="0"/>
              <a:t>‹#›</a:t>
            </a:fld>
            <a:endParaRPr lang="en-US"/>
          </a:p>
        </p:txBody>
      </p:sp>
    </p:spTree>
    <p:extLst>
      <p:ext uri="{BB962C8B-B14F-4D97-AF65-F5344CB8AC3E}">
        <p14:creationId xmlns:p14="http://schemas.microsoft.com/office/powerpoint/2010/main" val="1581062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3EDF-1D6D-44B5-AB65-A77E01458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F9293-65BB-46A9-B26D-42C31A602F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5E963-2527-48D2-B630-21836C58C6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2EC4B5-B671-4386-A821-8E59D9E835F5}"/>
              </a:ext>
            </a:extLst>
          </p:cNvPr>
          <p:cNvSpPr>
            <a:spLocks noGrp="1"/>
          </p:cNvSpPr>
          <p:nvPr>
            <p:ph type="dt" sz="half" idx="10"/>
          </p:nvPr>
        </p:nvSpPr>
        <p:spPr/>
        <p:txBody>
          <a:bodyPr/>
          <a:lstStyle/>
          <a:p>
            <a:fld id="{08E4903E-04DD-4028-BE68-2EB104BD74BD}" type="datetimeFigureOut">
              <a:rPr lang="en-US" smtClean="0"/>
              <a:t>9/16/2019</a:t>
            </a:fld>
            <a:endParaRPr lang="en-US"/>
          </a:p>
        </p:txBody>
      </p:sp>
      <p:sp>
        <p:nvSpPr>
          <p:cNvPr id="6" name="Footer Placeholder 5">
            <a:extLst>
              <a:ext uri="{FF2B5EF4-FFF2-40B4-BE49-F238E27FC236}">
                <a16:creationId xmlns:a16="http://schemas.microsoft.com/office/drawing/2014/main" id="{11F7BC19-8ACB-4DB8-9150-1B1D9525C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AF469-E76B-4B9A-8FB5-0D1E3C19FE09}"/>
              </a:ext>
            </a:extLst>
          </p:cNvPr>
          <p:cNvSpPr>
            <a:spLocks noGrp="1"/>
          </p:cNvSpPr>
          <p:nvPr>
            <p:ph type="sldNum" sz="quarter" idx="12"/>
          </p:nvPr>
        </p:nvSpPr>
        <p:spPr/>
        <p:txBody>
          <a:bodyPr/>
          <a:lstStyle/>
          <a:p>
            <a:fld id="{7B5E84C5-DED2-4951-B656-74001E7176B8}" type="slidenum">
              <a:rPr lang="en-US" smtClean="0"/>
              <a:t>‹#›</a:t>
            </a:fld>
            <a:endParaRPr lang="en-US"/>
          </a:p>
        </p:txBody>
      </p:sp>
    </p:spTree>
    <p:extLst>
      <p:ext uri="{BB962C8B-B14F-4D97-AF65-F5344CB8AC3E}">
        <p14:creationId xmlns:p14="http://schemas.microsoft.com/office/powerpoint/2010/main" val="3581244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424B-31B7-4D02-981F-FAC89B35B6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B80D55-C0EE-4395-90FA-AAE01842D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6DAA5B-D423-4379-B7E8-8974CDDEF0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B1C1ED-7575-4974-9B4C-EE93F7E91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65CC6-5C6E-45BC-B019-24DFAEAD43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09FA25-D42D-4D6C-A326-1CD42BC19B82}"/>
              </a:ext>
            </a:extLst>
          </p:cNvPr>
          <p:cNvSpPr>
            <a:spLocks noGrp="1"/>
          </p:cNvSpPr>
          <p:nvPr>
            <p:ph type="dt" sz="half" idx="10"/>
          </p:nvPr>
        </p:nvSpPr>
        <p:spPr/>
        <p:txBody>
          <a:bodyPr/>
          <a:lstStyle/>
          <a:p>
            <a:fld id="{08E4903E-04DD-4028-BE68-2EB104BD74BD}" type="datetimeFigureOut">
              <a:rPr lang="en-US" smtClean="0"/>
              <a:t>9/16/2019</a:t>
            </a:fld>
            <a:endParaRPr lang="en-US"/>
          </a:p>
        </p:txBody>
      </p:sp>
      <p:sp>
        <p:nvSpPr>
          <p:cNvPr id="8" name="Footer Placeholder 7">
            <a:extLst>
              <a:ext uri="{FF2B5EF4-FFF2-40B4-BE49-F238E27FC236}">
                <a16:creationId xmlns:a16="http://schemas.microsoft.com/office/drawing/2014/main" id="{28D29F72-7416-414C-8545-02474B64E1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E8DA77-C7BB-44B5-8848-9643AE44F3B3}"/>
              </a:ext>
            </a:extLst>
          </p:cNvPr>
          <p:cNvSpPr>
            <a:spLocks noGrp="1"/>
          </p:cNvSpPr>
          <p:nvPr>
            <p:ph type="sldNum" sz="quarter" idx="12"/>
          </p:nvPr>
        </p:nvSpPr>
        <p:spPr/>
        <p:txBody>
          <a:bodyPr/>
          <a:lstStyle/>
          <a:p>
            <a:fld id="{7B5E84C5-DED2-4951-B656-74001E7176B8}" type="slidenum">
              <a:rPr lang="en-US" smtClean="0"/>
              <a:t>‹#›</a:t>
            </a:fld>
            <a:endParaRPr lang="en-US"/>
          </a:p>
        </p:txBody>
      </p:sp>
    </p:spTree>
    <p:extLst>
      <p:ext uri="{BB962C8B-B14F-4D97-AF65-F5344CB8AC3E}">
        <p14:creationId xmlns:p14="http://schemas.microsoft.com/office/powerpoint/2010/main" val="3723053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CCD9-F9BF-467A-A9DF-F8DCE72939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6D8A8B-7251-4BD0-88B7-7119A987B72A}"/>
              </a:ext>
            </a:extLst>
          </p:cNvPr>
          <p:cNvSpPr>
            <a:spLocks noGrp="1"/>
          </p:cNvSpPr>
          <p:nvPr>
            <p:ph type="dt" sz="half" idx="10"/>
          </p:nvPr>
        </p:nvSpPr>
        <p:spPr/>
        <p:txBody>
          <a:bodyPr/>
          <a:lstStyle/>
          <a:p>
            <a:fld id="{08E4903E-04DD-4028-BE68-2EB104BD74BD}" type="datetimeFigureOut">
              <a:rPr lang="en-US" smtClean="0"/>
              <a:t>9/16/2019</a:t>
            </a:fld>
            <a:endParaRPr lang="en-US"/>
          </a:p>
        </p:txBody>
      </p:sp>
      <p:sp>
        <p:nvSpPr>
          <p:cNvPr id="4" name="Footer Placeholder 3">
            <a:extLst>
              <a:ext uri="{FF2B5EF4-FFF2-40B4-BE49-F238E27FC236}">
                <a16:creationId xmlns:a16="http://schemas.microsoft.com/office/drawing/2014/main" id="{08B854AC-9508-4CA0-A110-70785C841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74476E-B9E5-4785-8A60-D9E2FEAB63F6}"/>
              </a:ext>
            </a:extLst>
          </p:cNvPr>
          <p:cNvSpPr>
            <a:spLocks noGrp="1"/>
          </p:cNvSpPr>
          <p:nvPr>
            <p:ph type="sldNum" sz="quarter" idx="12"/>
          </p:nvPr>
        </p:nvSpPr>
        <p:spPr/>
        <p:txBody>
          <a:bodyPr/>
          <a:lstStyle/>
          <a:p>
            <a:fld id="{7B5E84C5-DED2-4951-B656-74001E7176B8}" type="slidenum">
              <a:rPr lang="en-US" smtClean="0"/>
              <a:t>‹#›</a:t>
            </a:fld>
            <a:endParaRPr lang="en-US"/>
          </a:p>
        </p:txBody>
      </p:sp>
    </p:spTree>
    <p:extLst>
      <p:ext uri="{BB962C8B-B14F-4D97-AF65-F5344CB8AC3E}">
        <p14:creationId xmlns:p14="http://schemas.microsoft.com/office/powerpoint/2010/main" val="3676736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0132DD-CECE-4852-AB62-6D35B44E8CD0}"/>
              </a:ext>
            </a:extLst>
          </p:cNvPr>
          <p:cNvSpPr>
            <a:spLocks noGrp="1"/>
          </p:cNvSpPr>
          <p:nvPr>
            <p:ph type="dt" sz="half" idx="10"/>
          </p:nvPr>
        </p:nvSpPr>
        <p:spPr/>
        <p:txBody>
          <a:bodyPr/>
          <a:lstStyle/>
          <a:p>
            <a:fld id="{08E4903E-04DD-4028-BE68-2EB104BD74BD}" type="datetimeFigureOut">
              <a:rPr lang="en-US" smtClean="0"/>
              <a:t>9/16/2019</a:t>
            </a:fld>
            <a:endParaRPr lang="en-US"/>
          </a:p>
        </p:txBody>
      </p:sp>
      <p:sp>
        <p:nvSpPr>
          <p:cNvPr id="3" name="Footer Placeholder 2">
            <a:extLst>
              <a:ext uri="{FF2B5EF4-FFF2-40B4-BE49-F238E27FC236}">
                <a16:creationId xmlns:a16="http://schemas.microsoft.com/office/drawing/2014/main" id="{D9216788-B260-4FAF-850B-215957E158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B66DBB-1421-4AFE-A62C-6C67288278F7}"/>
              </a:ext>
            </a:extLst>
          </p:cNvPr>
          <p:cNvSpPr>
            <a:spLocks noGrp="1"/>
          </p:cNvSpPr>
          <p:nvPr>
            <p:ph type="sldNum" sz="quarter" idx="12"/>
          </p:nvPr>
        </p:nvSpPr>
        <p:spPr/>
        <p:txBody>
          <a:bodyPr/>
          <a:lstStyle/>
          <a:p>
            <a:fld id="{7B5E84C5-DED2-4951-B656-74001E7176B8}" type="slidenum">
              <a:rPr lang="en-US" smtClean="0"/>
              <a:t>‹#›</a:t>
            </a:fld>
            <a:endParaRPr lang="en-US"/>
          </a:p>
        </p:txBody>
      </p:sp>
    </p:spTree>
    <p:extLst>
      <p:ext uri="{BB962C8B-B14F-4D97-AF65-F5344CB8AC3E}">
        <p14:creationId xmlns:p14="http://schemas.microsoft.com/office/powerpoint/2010/main" val="299096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83AD-A0B9-438C-9D43-7A9DFDE284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42086B-93BD-4E37-BF18-7DC7593AB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253A0D-0F32-472F-AE81-27D482C0E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C702C-CBA3-4352-BC86-4539CC63946F}"/>
              </a:ext>
            </a:extLst>
          </p:cNvPr>
          <p:cNvSpPr>
            <a:spLocks noGrp="1"/>
          </p:cNvSpPr>
          <p:nvPr>
            <p:ph type="dt" sz="half" idx="10"/>
          </p:nvPr>
        </p:nvSpPr>
        <p:spPr/>
        <p:txBody>
          <a:bodyPr/>
          <a:lstStyle/>
          <a:p>
            <a:fld id="{08E4903E-04DD-4028-BE68-2EB104BD74BD}" type="datetimeFigureOut">
              <a:rPr lang="en-US" smtClean="0"/>
              <a:t>9/16/2019</a:t>
            </a:fld>
            <a:endParaRPr lang="en-US"/>
          </a:p>
        </p:txBody>
      </p:sp>
      <p:sp>
        <p:nvSpPr>
          <p:cNvPr id="6" name="Footer Placeholder 5">
            <a:extLst>
              <a:ext uri="{FF2B5EF4-FFF2-40B4-BE49-F238E27FC236}">
                <a16:creationId xmlns:a16="http://schemas.microsoft.com/office/drawing/2014/main" id="{20E233FE-79EC-42F7-809D-55CADF12E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1AC0E-F132-4A7A-A3E8-C7AA7E65A3B6}"/>
              </a:ext>
            </a:extLst>
          </p:cNvPr>
          <p:cNvSpPr>
            <a:spLocks noGrp="1"/>
          </p:cNvSpPr>
          <p:nvPr>
            <p:ph type="sldNum" sz="quarter" idx="12"/>
          </p:nvPr>
        </p:nvSpPr>
        <p:spPr/>
        <p:txBody>
          <a:bodyPr/>
          <a:lstStyle/>
          <a:p>
            <a:fld id="{7B5E84C5-DED2-4951-B656-74001E7176B8}" type="slidenum">
              <a:rPr lang="en-US" smtClean="0"/>
              <a:t>‹#›</a:t>
            </a:fld>
            <a:endParaRPr lang="en-US"/>
          </a:p>
        </p:txBody>
      </p:sp>
    </p:spTree>
    <p:extLst>
      <p:ext uri="{BB962C8B-B14F-4D97-AF65-F5344CB8AC3E}">
        <p14:creationId xmlns:p14="http://schemas.microsoft.com/office/powerpoint/2010/main" val="550897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0CD3-4135-4E35-82D5-274BC4356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4C9646-5F0C-4C17-8B15-745677895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23BC3-A563-4A6F-9513-66A717825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20416-612F-417C-B03E-4114BB513213}"/>
              </a:ext>
            </a:extLst>
          </p:cNvPr>
          <p:cNvSpPr>
            <a:spLocks noGrp="1"/>
          </p:cNvSpPr>
          <p:nvPr>
            <p:ph type="dt" sz="half" idx="10"/>
          </p:nvPr>
        </p:nvSpPr>
        <p:spPr/>
        <p:txBody>
          <a:bodyPr/>
          <a:lstStyle/>
          <a:p>
            <a:fld id="{08E4903E-04DD-4028-BE68-2EB104BD74BD}" type="datetimeFigureOut">
              <a:rPr lang="en-US" smtClean="0"/>
              <a:t>9/16/2019</a:t>
            </a:fld>
            <a:endParaRPr lang="en-US"/>
          </a:p>
        </p:txBody>
      </p:sp>
      <p:sp>
        <p:nvSpPr>
          <p:cNvPr id="6" name="Footer Placeholder 5">
            <a:extLst>
              <a:ext uri="{FF2B5EF4-FFF2-40B4-BE49-F238E27FC236}">
                <a16:creationId xmlns:a16="http://schemas.microsoft.com/office/drawing/2014/main" id="{872AF586-C5C2-4A7C-AD87-3CCF79628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3AD72F-D886-48AC-8FD2-28AA5192C966}"/>
              </a:ext>
            </a:extLst>
          </p:cNvPr>
          <p:cNvSpPr>
            <a:spLocks noGrp="1"/>
          </p:cNvSpPr>
          <p:nvPr>
            <p:ph type="sldNum" sz="quarter" idx="12"/>
          </p:nvPr>
        </p:nvSpPr>
        <p:spPr/>
        <p:txBody>
          <a:bodyPr/>
          <a:lstStyle/>
          <a:p>
            <a:fld id="{7B5E84C5-DED2-4951-B656-74001E7176B8}" type="slidenum">
              <a:rPr lang="en-US" smtClean="0"/>
              <a:t>‹#›</a:t>
            </a:fld>
            <a:endParaRPr lang="en-US"/>
          </a:p>
        </p:txBody>
      </p:sp>
    </p:spTree>
    <p:extLst>
      <p:ext uri="{BB962C8B-B14F-4D97-AF65-F5344CB8AC3E}">
        <p14:creationId xmlns:p14="http://schemas.microsoft.com/office/powerpoint/2010/main" val="1459429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063C-46E9-4AFA-83A1-12A041A021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BEFBD8-A16E-4650-818A-BD11B95952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98933-598F-4F09-828E-A5F06F212AF4}"/>
              </a:ext>
            </a:extLst>
          </p:cNvPr>
          <p:cNvSpPr>
            <a:spLocks noGrp="1"/>
          </p:cNvSpPr>
          <p:nvPr>
            <p:ph type="dt" sz="half" idx="10"/>
          </p:nvPr>
        </p:nvSpPr>
        <p:spPr/>
        <p:txBody>
          <a:bodyPr/>
          <a:lstStyle/>
          <a:p>
            <a:fld id="{08E4903E-04DD-4028-BE68-2EB104BD74BD}" type="datetimeFigureOut">
              <a:rPr lang="en-US" smtClean="0"/>
              <a:t>9/16/2019</a:t>
            </a:fld>
            <a:endParaRPr lang="en-US"/>
          </a:p>
        </p:txBody>
      </p:sp>
      <p:sp>
        <p:nvSpPr>
          <p:cNvPr id="5" name="Footer Placeholder 4">
            <a:extLst>
              <a:ext uri="{FF2B5EF4-FFF2-40B4-BE49-F238E27FC236}">
                <a16:creationId xmlns:a16="http://schemas.microsoft.com/office/drawing/2014/main" id="{9714B479-1CAF-4C9B-8D79-B0148C8E5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D8AD2-B514-4568-98DB-5CEC7D4E755B}"/>
              </a:ext>
            </a:extLst>
          </p:cNvPr>
          <p:cNvSpPr>
            <a:spLocks noGrp="1"/>
          </p:cNvSpPr>
          <p:nvPr>
            <p:ph type="sldNum" sz="quarter" idx="12"/>
          </p:nvPr>
        </p:nvSpPr>
        <p:spPr/>
        <p:txBody>
          <a:bodyPr/>
          <a:lstStyle/>
          <a:p>
            <a:fld id="{7B5E84C5-DED2-4951-B656-74001E7176B8}" type="slidenum">
              <a:rPr lang="en-US" smtClean="0"/>
              <a:t>‹#›</a:t>
            </a:fld>
            <a:endParaRPr lang="en-US"/>
          </a:p>
        </p:txBody>
      </p:sp>
    </p:spTree>
    <p:extLst>
      <p:ext uri="{BB962C8B-B14F-4D97-AF65-F5344CB8AC3E}">
        <p14:creationId xmlns:p14="http://schemas.microsoft.com/office/powerpoint/2010/main" val="186435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304800"/>
            <a:ext cx="10871200" cy="1143000"/>
          </a:xfrm>
        </p:spPr>
        <p:txBody>
          <a:bodyPr/>
          <a:lstStyle>
            <a:lvl1pPr>
              <a:defRPr b="1">
                <a:solidFill>
                  <a:srgbClr val="0069B5"/>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1016000" y="1594644"/>
            <a:ext cx="10972800" cy="4577556"/>
          </a:xfrm>
        </p:spPr>
        <p:txBody>
          <a:bodyPr/>
          <a:lstStyle>
            <a:lvl1pPr>
              <a:defRPr>
                <a:solidFill>
                  <a:srgbClr val="6B1B41"/>
                </a:solidFill>
                <a:latin typeface="+mn-lt"/>
              </a:defRPr>
            </a:lvl1pPr>
            <a:lvl2pPr>
              <a:defRPr>
                <a:solidFill>
                  <a:srgbClr val="6B1B41"/>
                </a:solidFill>
                <a:latin typeface="+mn-lt"/>
              </a:defRPr>
            </a:lvl2pPr>
            <a:lvl3pPr>
              <a:defRPr>
                <a:solidFill>
                  <a:srgbClr val="6B1B41"/>
                </a:solidFill>
                <a:latin typeface="+mn-lt"/>
              </a:defRPr>
            </a:lvl3pPr>
            <a:lvl4pPr>
              <a:defRPr>
                <a:solidFill>
                  <a:srgbClr val="6B1B41"/>
                </a:solidFill>
                <a:latin typeface="+mn-lt"/>
              </a:defRPr>
            </a:lvl4pPr>
            <a:lvl5pPr>
              <a:defRPr>
                <a:solidFill>
                  <a:srgbClr val="6B1B4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0921D-5040-47DA-BEE5-97562CA8A6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6AF33-9BF8-45DA-8086-7A2434248D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2030F-2DEC-4DCB-AB88-D3312C5EFF8C}"/>
              </a:ext>
            </a:extLst>
          </p:cNvPr>
          <p:cNvSpPr>
            <a:spLocks noGrp="1"/>
          </p:cNvSpPr>
          <p:nvPr>
            <p:ph type="dt" sz="half" idx="10"/>
          </p:nvPr>
        </p:nvSpPr>
        <p:spPr/>
        <p:txBody>
          <a:bodyPr/>
          <a:lstStyle/>
          <a:p>
            <a:fld id="{08E4903E-04DD-4028-BE68-2EB104BD74BD}" type="datetimeFigureOut">
              <a:rPr lang="en-US" smtClean="0"/>
              <a:t>9/16/2019</a:t>
            </a:fld>
            <a:endParaRPr lang="en-US"/>
          </a:p>
        </p:txBody>
      </p:sp>
      <p:sp>
        <p:nvSpPr>
          <p:cNvPr id="5" name="Footer Placeholder 4">
            <a:extLst>
              <a:ext uri="{FF2B5EF4-FFF2-40B4-BE49-F238E27FC236}">
                <a16:creationId xmlns:a16="http://schemas.microsoft.com/office/drawing/2014/main" id="{247AF298-504D-45AC-9997-88B1FA203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11A7E-D26A-4B08-A32C-EDB13FB125D2}"/>
              </a:ext>
            </a:extLst>
          </p:cNvPr>
          <p:cNvSpPr>
            <a:spLocks noGrp="1"/>
          </p:cNvSpPr>
          <p:nvPr>
            <p:ph type="sldNum" sz="quarter" idx="12"/>
          </p:nvPr>
        </p:nvSpPr>
        <p:spPr/>
        <p:txBody>
          <a:bodyPr/>
          <a:lstStyle/>
          <a:p>
            <a:fld id="{7B5E84C5-DED2-4951-B656-74001E7176B8}" type="slidenum">
              <a:rPr lang="en-US" smtClean="0"/>
              <a:t>‹#›</a:t>
            </a:fld>
            <a:endParaRPr lang="en-US"/>
          </a:p>
        </p:txBody>
      </p:sp>
    </p:spTree>
    <p:extLst>
      <p:ext uri="{BB962C8B-B14F-4D97-AF65-F5344CB8AC3E}">
        <p14:creationId xmlns:p14="http://schemas.microsoft.com/office/powerpoint/2010/main" val="232791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69B5"/>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6B1B4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28600"/>
            <a:ext cx="10972800" cy="1143000"/>
          </a:xfrm>
        </p:spPr>
        <p:txBody>
          <a:bodyPr/>
          <a:lstStyle>
            <a:lvl1pPr>
              <a:defRPr b="1">
                <a:solidFill>
                  <a:srgbClr val="0069B5"/>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1016000" y="1524001"/>
            <a:ext cx="5384800" cy="3078163"/>
          </a:xfrm>
        </p:spPr>
        <p:txBody>
          <a:bodyPr/>
          <a:lstStyle>
            <a:lvl1pPr>
              <a:defRPr sz="2800">
                <a:solidFill>
                  <a:srgbClr val="6B1B41"/>
                </a:solidFill>
                <a:latin typeface="+mn-lt"/>
              </a:defRPr>
            </a:lvl1pPr>
            <a:lvl2pPr>
              <a:defRPr sz="2400">
                <a:solidFill>
                  <a:srgbClr val="6B1B41"/>
                </a:solidFill>
                <a:latin typeface="+mn-lt"/>
              </a:defRPr>
            </a:lvl2pPr>
            <a:lvl3pPr>
              <a:defRPr sz="2000">
                <a:solidFill>
                  <a:srgbClr val="6B1B41"/>
                </a:solidFill>
                <a:latin typeface="+mn-lt"/>
              </a:defRPr>
            </a:lvl3pPr>
            <a:lvl4pPr>
              <a:defRPr sz="1800">
                <a:solidFill>
                  <a:srgbClr val="6B1B41"/>
                </a:solidFill>
                <a:latin typeface="+mn-lt"/>
              </a:defRPr>
            </a:lvl4pPr>
            <a:lvl5pPr>
              <a:defRPr sz="1800">
                <a:solidFill>
                  <a:srgbClr val="6B1B41"/>
                </a:solidFill>
                <a:latin typeface="+mn-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4000" y="1524001"/>
            <a:ext cx="5384800" cy="3078163"/>
          </a:xfrm>
        </p:spPr>
        <p:txBody>
          <a:bodyPr/>
          <a:lstStyle>
            <a:lvl1pPr>
              <a:defRPr sz="2800">
                <a:solidFill>
                  <a:srgbClr val="6B1B41"/>
                </a:solidFill>
                <a:latin typeface="+mn-lt"/>
              </a:defRPr>
            </a:lvl1pPr>
            <a:lvl2pPr>
              <a:defRPr sz="2400">
                <a:solidFill>
                  <a:srgbClr val="6B1B41"/>
                </a:solidFill>
                <a:latin typeface="+mn-lt"/>
              </a:defRPr>
            </a:lvl2pPr>
            <a:lvl3pPr>
              <a:defRPr sz="2000">
                <a:solidFill>
                  <a:srgbClr val="6B1B41"/>
                </a:solidFill>
                <a:latin typeface="+mn-lt"/>
              </a:defRPr>
            </a:lvl3pPr>
            <a:lvl4pPr>
              <a:defRPr sz="1800">
                <a:solidFill>
                  <a:srgbClr val="6B1B41"/>
                </a:solidFill>
                <a:latin typeface="+mn-lt"/>
              </a:defRPr>
            </a:lvl4pPr>
            <a:lvl5pPr>
              <a:defRPr sz="1800">
                <a:solidFill>
                  <a:srgbClr val="6B1B41"/>
                </a:solidFill>
                <a:latin typeface="+mn-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972800" cy="990600"/>
          </a:xfrm>
        </p:spPr>
        <p:txBody>
          <a:bodyPr/>
          <a:lstStyle>
            <a:lvl1pPr>
              <a:defRPr b="1">
                <a:solidFill>
                  <a:srgbClr val="0069B5"/>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1011767" y="1874838"/>
            <a:ext cx="5386917" cy="639762"/>
          </a:xfrm>
        </p:spPr>
        <p:txBody>
          <a:bodyPr anchor="b"/>
          <a:lstStyle>
            <a:lvl1pPr marL="0" indent="0">
              <a:buNone/>
              <a:defRPr sz="2400" b="0">
                <a:solidFill>
                  <a:srgbClr val="0069B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11767" y="2636838"/>
            <a:ext cx="5386917" cy="2773363"/>
          </a:xfrm>
        </p:spPr>
        <p:txBody>
          <a:bodyPr/>
          <a:lstStyle>
            <a:lvl1pPr>
              <a:defRPr sz="2400">
                <a:solidFill>
                  <a:srgbClr val="6B1B41"/>
                </a:solidFill>
                <a:latin typeface="+mn-lt"/>
              </a:defRPr>
            </a:lvl1pPr>
            <a:lvl2pPr>
              <a:defRPr sz="2000">
                <a:solidFill>
                  <a:srgbClr val="6B1B41"/>
                </a:solidFill>
                <a:latin typeface="+mn-lt"/>
              </a:defRPr>
            </a:lvl2pPr>
            <a:lvl3pPr>
              <a:defRPr sz="1800">
                <a:solidFill>
                  <a:srgbClr val="6B1B41"/>
                </a:solidFill>
                <a:latin typeface="+mn-lt"/>
              </a:defRPr>
            </a:lvl3pPr>
            <a:lvl4pPr>
              <a:defRPr sz="1600">
                <a:solidFill>
                  <a:srgbClr val="6B1B41"/>
                </a:solidFill>
                <a:latin typeface="+mn-lt"/>
              </a:defRPr>
            </a:lvl4pPr>
            <a:lvl5pPr>
              <a:defRPr sz="1600">
                <a:solidFill>
                  <a:srgbClr val="6B1B41"/>
                </a:solidFill>
                <a:latin typeface="+mn-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99768" y="1874838"/>
            <a:ext cx="5389033" cy="639762"/>
          </a:xfrm>
        </p:spPr>
        <p:txBody>
          <a:bodyPr anchor="b"/>
          <a:lstStyle>
            <a:lvl1pPr marL="0" indent="0">
              <a:buNone/>
              <a:defRPr sz="2400" b="0">
                <a:solidFill>
                  <a:srgbClr val="0069B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95534" y="2636838"/>
            <a:ext cx="5389033" cy="2773363"/>
          </a:xfrm>
        </p:spPr>
        <p:txBody>
          <a:bodyPr/>
          <a:lstStyle>
            <a:lvl1pPr>
              <a:defRPr sz="2400">
                <a:solidFill>
                  <a:srgbClr val="6B1B41"/>
                </a:solidFill>
                <a:latin typeface="+mn-lt"/>
              </a:defRPr>
            </a:lvl1pPr>
            <a:lvl2pPr>
              <a:defRPr sz="2000">
                <a:solidFill>
                  <a:srgbClr val="6B1B41"/>
                </a:solidFill>
                <a:latin typeface="+mn-lt"/>
              </a:defRPr>
            </a:lvl2pPr>
            <a:lvl3pPr>
              <a:defRPr sz="1800">
                <a:solidFill>
                  <a:srgbClr val="6B1B41"/>
                </a:solidFill>
                <a:latin typeface="+mn-lt"/>
              </a:defRPr>
            </a:lvl3pPr>
            <a:lvl4pPr>
              <a:defRPr sz="1600">
                <a:solidFill>
                  <a:srgbClr val="6B1B41"/>
                </a:solidFill>
                <a:latin typeface="+mn-lt"/>
              </a:defRPr>
            </a:lvl4pPr>
            <a:lvl5pPr>
              <a:defRPr sz="1600">
                <a:solidFill>
                  <a:srgbClr val="6B1B41"/>
                </a:solidFill>
                <a:latin typeface="+mn-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1277600" cy="1143000"/>
          </a:xfrm>
        </p:spPr>
        <p:txBody>
          <a:bodyPr/>
          <a:lstStyle>
            <a:lvl1pPr>
              <a:defRPr b="1">
                <a:solidFill>
                  <a:srgbClr val="0069B5"/>
                </a:solidFill>
                <a:latin typeface="+mj-lt"/>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5601" y="274637"/>
            <a:ext cx="4011084" cy="1162050"/>
          </a:xfrm>
        </p:spPr>
        <p:txBody>
          <a:bodyPr anchor="b"/>
          <a:lstStyle>
            <a:lvl1pPr algn="l">
              <a:defRPr sz="2000" b="0">
                <a:solidFill>
                  <a:srgbClr val="0069B5"/>
                </a:solidFill>
              </a:defRPr>
            </a:lvl1pPr>
          </a:lstStyle>
          <a:p>
            <a:r>
              <a:rPr lang="en-US"/>
              <a:t>Click to edit Master title style</a:t>
            </a:r>
            <a:endParaRPr lang="en-US" dirty="0"/>
          </a:p>
        </p:txBody>
      </p:sp>
      <p:sp>
        <p:nvSpPr>
          <p:cNvPr id="3" name="Content Placeholder 2"/>
          <p:cNvSpPr>
            <a:spLocks noGrp="1"/>
          </p:cNvSpPr>
          <p:nvPr>
            <p:ph idx="1"/>
          </p:nvPr>
        </p:nvSpPr>
        <p:spPr>
          <a:xfrm>
            <a:off x="5782733" y="274638"/>
            <a:ext cx="5494867" cy="4678363"/>
          </a:xfrm>
        </p:spPr>
        <p:txBody>
          <a:bodyPr/>
          <a:lstStyle>
            <a:lvl1pPr>
              <a:defRPr sz="3200">
                <a:solidFill>
                  <a:srgbClr val="6B1B41"/>
                </a:solidFill>
                <a:latin typeface="+mn-lt"/>
              </a:defRPr>
            </a:lvl1pPr>
            <a:lvl2pPr>
              <a:defRPr sz="2800">
                <a:solidFill>
                  <a:srgbClr val="6B1B41"/>
                </a:solidFill>
                <a:latin typeface="+mn-lt"/>
              </a:defRPr>
            </a:lvl2pPr>
            <a:lvl3pPr>
              <a:defRPr sz="2400">
                <a:solidFill>
                  <a:srgbClr val="6B1B41"/>
                </a:solidFill>
                <a:latin typeface="+mn-lt"/>
              </a:defRPr>
            </a:lvl3pPr>
            <a:lvl4pPr>
              <a:defRPr sz="2000">
                <a:solidFill>
                  <a:srgbClr val="6B1B41"/>
                </a:solidFill>
                <a:latin typeface="+mn-lt"/>
              </a:defRPr>
            </a:lvl4pPr>
            <a:lvl5pPr>
              <a:defRPr sz="2000">
                <a:solidFill>
                  <a:srgbClr val="6B1B41"/>
                </a:solidFill>
                <a:latin typeface="+mn-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25601" y="1493838"/>
            <a:ext cx="4011084" cy="3459163"/>
          </a:xfrm>
        </p:spPr>
        <p:txBody>
          <a:bodyPr/>
          <a:lstStyle>
            <a:lvl1pPr marL="0" indent="0">
              <a:buNone/>
              <a:defRPr sz="1400">
                <a:solidFill>
                  <a:srgbClr val="6B1B4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69B5"/>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89717" y="1600200"/>
            <a:ext cx="7315200" cy="3127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6B1B4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EA4C6-09A1-4265-B52D-ECB4EDCA1029}" type="datetime1">
              <a:rPr lang="en-US" smtClean="0"/>
              <a:pPr/>
              <a:t>9/16/2019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Session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A75DD-2D4F-4D8F-9399-930DFEBEC1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C4A895-77A8-4B56-B6C7-373796E4C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3478ED-8164-455B-95C8-2193F26FC3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0FE2E-576B-4A25-8493-F5CB4C974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4903E-04DD-4028-BE68-2EB104BD74BD}" type="datetimeFigureOut">
              <a:rPr lang="en-US" smtClean="0"/>
              <a:t>9/16/2019</a:t>
            </a:fld>
            <a:endParaRPr lang="en-US"/>
          </a:p>
        </p:txBody>
      </p:sp>
      <p:sp>
        <p:nvSpPr>
          <p:cNvPr id="5" name="Footer Placeholder 4">
            <a:extLst>
              <a:ext uri="{FF2B5EF4-FFF2-40B4-BE49-F238E27FC236}">
                <a16:creationId xmlns:a16="http://schemas.microsoft.com/office/drawing/2014/main" id="{15AE2E59-37A7-47E1-9EF9-424FCAD1B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5BB57C-44AF-481A-96CB-B704D7744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E84C5-DED2-4951-B656-74001E7176B8}" type="slidenum">
              <a:rPr lang="en-US" smtClean="0"/>
              <a:t>‹#›</a:t>
            </a:fld>
            <a:endParaRPr lang="en-US"/>
          </a:p>
        </p:txBody>
      </p:sp>
    </p:spTree>
    <p:extLst>
      <p:ext uri="{BB962C8B-B14F-4D97-AF65-F5344CB8AC3E}">
        <p14:creationId xmlns:p14="http://schemas.microsoft.com/office/powerpoint/2010/main" val="93529164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352800" y="2590800"/>
            <a:ext cx="8356600" cy="2133600"/>
          </a:xfrm>
        </p:spPr>
        <p:txBody>
          <a:bodyPr>
            <a:normAutofit/>
          </a:bodyPr>
          <a:lstStyle/>
          <a:p>
            <a:r>
              <a:rPr lang="en-US" sz="6000" b="1" dirty="0">
                <a:latin typeface="Avenir LT Std 65 Medium" pitchFamily="34" charset="0"/>
              </a:rPr>
              <a:t>Higher Ed Leadership Pipeline Challenges</a:t>
            </a:r>
            <a:endParaRPr lang="en-US" sz="6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982B1CE-50ED-4C97-819E-157EBC6BB9FD}"/>
              </a:ext>
            </a:extLst>
          </p:cNvPr>
          <p:cNvGraphicFramePr>
            <a:graphicFrameLocks noGrp="1"/>
          </p:cNvGraphicFramePr>
          <p:nvPr>
            <p:extLst>
              <p:ext uri="{D42A27DB-BD31-4B8C-83A1-F6EECF244321}">
                <p14:modId xmlns:p14="http://schemas.microsoft.com/office/powerpoint/2010/main" val="2741970079"/>
              </p:ext>
            </p:extLst>
          </p:nvPr>
        </p:nvGraphicFramePr>
        <p:xfrm>
          <a:off x="0" y="2"/>
          <a:ext cx="12192001" cy="6857995"/>
        </p:xfrm>
        <a:graphic>
          <a:graphicData uri="http://schemas.openxmlformats.org/drawingml/2006/table">
            <a:tbl>
              <a:tblPr firstRow="1" firstCol="1" bandRow="1">
                <a:tableStyleId>{5C22544A-7EE6-4342-B048-85BDC9FD1C3A}</a:tableStyleId>
              </a:tblPr>
              <a:tblGrid>
                <a:gridCol w="3722471">
                  <a:extLst>
                    <a:ext uri="{9D8B030D-6E8A-4147-A177-3AD203B41FA5}">
                      <a16:colId xmlns:a16="http://schemas.microsoft.com/office/drawing/2014/main" val="2314696759"/>
                    </a:ext>
                  </a:extLst>
                </a:gridCol>
                <a:gridCol w="1214442">
                  <a:extLst>
                    <a:ext uri="{9D8B030D-6E8A-4147-A177-3AD203B41FA5}">
                      <a16:colId xmlns:a16="http://schemas.microsoft.com/office/drawing/2014/main" val="3090888392"/>
                    </a:ext>
                  </a:extLst>
                </a:gridCol>
                <a:gridCol w="1324918">
                  <a:extLst>
                    <a:ext uri="{9D8B030D-6E8A-4147-A177-3AD203B41FA5}">
                      <a16:colId xmlns:a16="http://schemas.microsoft.com/office/drawing/2014/main" val="1674123763"/>
                    </a:ext>
                  </a:extLst>
                </a:gridCol>
                <a:gridCol w="1214442">
                  <a:extLst>
                    <a:ext uri="{9D8B030D-6E8A-4147-A177-3AD203B41FA5}">
                      <a16:colId xmlns:a16="http://schemas.microsoft.com/office/drawing/2014/main" val="1949429884"/>
                    </a:ext>
                  </a:extLst>
                </a:gridCol>
                <a:gridCol w="1324918">
                  <a:extLst>
                    <a:ext uri="{9D8B030D-6E8A-4147-A177-3AD203B41FA5}">
                      <a16:colId xmlns:a16="http://schemas.microsoft.com/office/drawing/2014/main" val="1335923795"/>
                    </a:ext>
                  </a:extLst>
                </a:gridCol>
                <a:gridCol w="1214442">
                  <a:extLst>
                    <a:ext uri="{9D8B030D-6E8A-4147-A177-3AD203B41FA5}">
                      <a16:colId xmlns:a16="http://schemas.microsoft.com/office/drawing/2014/main" val="3180399132"/>
                    </a:ext>
                  </a:extLst>
                </a:gridCol>
                <a:gridCol w="1088184">
                  <a:extLst>
                    <a:ext uri="{9D8B030D-6E8A-4147-A177-3AD203B41FA5}">
                      <a16:colId xmlns:a16="http://schemas.microsoft.com/office/drawing/2014/main" val="3325526901"/>
                    </a:ext>
                  </a:extLst>
                </a:gridCol>
                <a:gridCol w="1088184">
                  <a:extLst>
                    <a:ext uri="{9D8B030D-6E8A-4147-A177-3AD203B41FA5}">
                      <a16:colId xmlns:a16="http://schemas.microsoft.com/office/drawing/2014/main" val="978092844"/>
                    </a:ext>
                  </a:extLst>
                </a:gridCol>
              </a:tblGrid>
              <a:tr h="281442">
                <a:tc rowSpan="2">
                  <a:txBody>
                    <a:bodyPr/>
                    <a:lstStyle/>
                    <a:p>
                      <a:pPr marL="1711325" marR="0" indent="0">
                        <a:lnSpc>
                          <a:spcPct val="110000"/>
                        </a:lnSpc>
                        <a:spcBef>
                          <a:spcPts val="0"/>
                        </a:spcBef>
                        <a:spcAft>
                          <a:spcPts val="800"/>
                        </a:spcAft>
                      </a:pPr>
                      <a:endParaRPr lang="en-US" sz="1200" kern="1200" baseline="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B5"/>
                    </a:solidFill>
                  </a:tcPr>
                </a:tc>
                <a:tc>
                  <a:txBody>
                    <a:bodyPr/>
                    <a:lstStyle/>
                    <a:p>
                      <a:endParaRPr lang="en-US" dirty="0">
                        <a:solidFill>
                          <a:schemeClr val="bg1"/>
                        </a:solidFill>
                      </a:endParaRPr>
                    </a:p>
                  </a:txBody>
                  <a:tcPr marL="37819" marR="37819" marT="5253" marB="0" anchor="b">
                    <a:lnL w="12700" cap="flat" cmpd="sng" algn="ctr">
                      <a:noFill/>
                      <a:prstDash val="solid"/>
                      <a:round/>
                      <a:headEnd type="none" w="med" len="med"/>
                      <a:tailEnd type="none" w="med" len="med"/>
                    </a:lnL>
                    <a:solidFill>
                      <a:srgbClr val="E9EBF5"/>
                    </a:solidFill>
                  </a:tcPr>
                </a:tc>
                <a:tc>
                  <a:txBody>
                    <a:bodyPr/>
                    <a:lstStyle/>
                    <a:p>
                      <a:endParaRPr lang="en-US" dirty="0">
                        <a:solidFill>
                          <a:schemeClr val="bg1"/>
                        </a:solidFill>
                      </a:endParaRPr>
                    </a:p>
                  </a:txBody>
                  <a:tcPr marL="37819" marR="37819" marT="5253" marB="0" anchor="b">
                    <a:solidFill>
                      <a:srgbClr val="E9EBF5"/>
                    </a:solidFill>
                  </a:tcPr>
                </a:tc>
                <a:tc>
                  <a:txBody>
                    <a:bodyPr/>
                    <a:lstStyle/>
                    <a:p>
                      <a:endParaRPr lang="en-US" dirty="0">
                        <a:solidFill>
                          <a:schemeClr val="bg1"/>
                        </a:solidFill>
                      </a:endParaRPr>
                    </a:p>
                  </a:txBody>
                  <a:tcPr marL="37819" marR="37819" marT="5253" marB="0" anchor="b">
                    <a:solidFill>
                      <a:srgbClr val="E9EBF5"/>
                    </a:solidFill>
                  </a:tcPr>
                </a:tc>
                <a:tc>
                  <a:txBody>
                    <a:bodyPr/>
                    <a:lstStyle/>
                    <a:p>
                      <a:endParaRPr lang="en-US" dirty="0">
                        <a:solidFill>
                          <a:schemeClr val="bg1"/>
                        </a:solidFill>
                      </a:endParaRPr>
                    </a:p>
                  </a:txBody>
                  <a:tcPr marL="37819" marR="37819" marT="5253" marB="0" anchor="b">
                    <a:solidFill>
                      <a:srgbClr val="E9EBF5"/>
                    </a:solidFill>
                  </a:tcPr>
                </a:tc>
                <a:tc>
                  <a:txBody>
                    <a:bodyPr/>
                    <a:lstStyle/>
                    <a:p>
                      <a:endParaRPr lang="en-US" dirty="0">
                        <a:solidFill>
                          <a:schemeClr val="bg1"/>
                        </a:solidFill>
                      </a:endParaRPr>
                    </a:p>
                  </a:txBody>
                  <a:tcPr marL="37819" marR="37819" marT="5253" marB="0" anchor="b">
                    <a:solidFill>
                      <a:srgbClr val="E9EBF5"/>
                    </a:solidFill>
                  </a:tcPr>
                </a:tc>
                <a:tc>
                  <a:txBody>
                    <a:bodyPr/>
                    <a:lstStyle/>
                    <a:p>
                      <a:endParaRPr lang="en-US" dirty="0">
                        <a:solidFill>
                          <a:schemeClr val="bg1"/>
                        </a:solidFill>
                      </a:endParaRPr>
                    </a:p>
                  </a:txBody>
                  <a:tcPr marL="37819" marR="37819" marT="5253" marB="0" anchor="b">
                    <a:solidFill>
                      <a:srgbClr val="E9EBF5"/>
                    </a:solidFill>
                  </a:tcPr>
                </a:tc>
                <a:tc>
                  <a:txBody>
                    <a:bodyPr/>
                    <a:lstStyle/>
                    <a:p>
                      <a:endParaRPr lang="en-US" dirty="0">
                        <a:solidFill>
                          <a:schemeClr val="bg1"/>
                        </a:solidFill>
                      </a:endParaRPr>
                    </a:p>
                  </a:txBody>
                  <a:tcPr marL="37819" marR="37819" marT="5253" marB="0" anchor="b">
                    <a:solidFill>
                      <a:srgbClr val="E9EBF5"/>
                    </a:solidFill>
                  </a:tcPr>
                </a:tc>
                <a:extLst>
                  <a:ext uri="{0D108BD9-81ED-4DB2-BD59-A6C34878D82A}">
                    <a16:rowId xmlns:a16="http://schemas.microsoft.com/office/drawing/2014/main" val="318939693"/>
                  </a:ext>
                </a:extLst>
              </a:tr>
              <a:tr h="801342">
                <a:tc vMerge="1">
                  <a:txBody>
                    <a:bodyPr/>
                    <a:lstStyle/>
                    <a:p>
                      <a:endParaRPr lang="en-US"/>
                    </a:p>
                  </a:txBody>
                  <a:tcPr/>
                </a:tc>
                <a:tc>
                  <a:txBody>
                    <a:bodyPr/>
                    <a:lstStyle/>
                    <a:p>
                      <a:pPr marL="0" marR="0" algn="ctr">
                        <a:lnSpc>
                          <a:spcPct val="110000"/>
                        </a:lnSpc>
                        <a:spcBef>
                          <a:spcPts val="0"/>
                        </a:spcBef>
                        <a:spcAft>
                          <a:spcPts val="800"/>
                        </a:spcAft>
                      </a:pPr>
                      <a:r>
                        <a:rPr lang="en-US" sz="1600" b="0" dirty="0">
                          <a:solidFill>
                            <a:schemeClr val="bg1"/>
                          </a:solidFill>
                          <a:effectLst/>
                        </a:rPr>
                        <a:t>All Racial/ Ethnic Minority</a:t>
                      </a:r>
                      <a:endParaRPr lang="en-US" sz="1600" b="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lnL w="12700" cap="flat" cmpd="sng" algn="ctr">
                      <a:noFill/>
                      <a:prstDash val="solid"/>
                      <a:round/>
                      <a:headEnd type="none" w="med" len="med"/>
                      <a:tailEnd type="none" w="med" len="med"/>
                    </a:lnL>
                    <a:solidFill>
                      <a:srgbClr val="0069B5"/>
                    </a:solidFill>
                  </a:tcPr>
                </a:tc>
                <a:tc>
                  <a:txBody>
                    <a:bodyPr/>
                    <a:lstStyle/>
                    <a:p>
                      <a:pPr marL="0" marR="0" algn="ctr">
                        <a:lnSpc>
                          <a:spcPct val="110000"/>
                        </a:lnSpc>
                        <a:spcBef>
                          <a:spcPts val="0"/>
                        </a:spcBef>
                        <a:spcAft>
                          <a:spcPts val="800"/>
                        </a:spcAft>
                      </a:pPr>
                      <a:r>
                        <a:rPr lang="en-US" sz="1600" b="0" dirty="0">
                          <a:solidFill>
                            <a:schemeClr val="bg1"/>
                          </a:solidFill>
                          <a:effectLst/>
                        </a:rPr>
                        <a:t>Black &amp; Hispanic</a:t>
                      </a:r>
                      <a:endParaRPr lang="en-US" sz="1600" b="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rgbClr val="0069B5"/>
                    </a:solidFill>
                  </a:tcPr>
                </a:tc>
                <a:tc>
                  <a:txBody>
                    <a:bodyPr/>
                    <a:lstStyle/>
                    <a:p>
                      <a:pPr marL="0" marR="0" algn="ctr">
                        <a:lnSpc>
                          <a:spcPct val="110000"/>
                        </a:lnSpc>
                        <a:spcBef>
                          <a:spcPts val="0"/>
                        </a:spcBef>
                        <a:spcAft>
                          <a:spcPts val="800"/>
                        </a:spcAft>
                      </a:pPr>
                      <a:r>
                        <a:rPr lang="en-US" sz="1600" b="0" dirty="0">
                          <a:solidFill>
                            <a:schemeClr val="bg1"/>
                          </a:solidFill>
                          <a:effectLst/>
                        </a:rPr>
                        <a:t>All Women</a:t>
                      </a:r>
                      <a:endParaRPr lang="en-US" sz="1600" b="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rgbClr val="0069B5"/>
                    </a:solidFill>
                  </a:tcPr>
                </a:tc>
                <a:tc>
                  <a:txBody>
                    <a:bodyPr/>
                    <a:lstStyle/>
                    <a:p>
                      <a:pPr marL="0" marR="0" algn="ctr">
                        <a:lnSpc>
                          <a:spcPct val="110000"/>
                        </a:lnSpc>
                        <a:spcBef>
                          <a:spcPts val="0"/>
                        </a:spcBef>
                        <a:spcAft>
                          <a:spcPts val="800"/>
                        </a:spcAft>
                      </a:pPr>
                      <a:r>
                        <a:rPr lang="en-US" sz="1600" b="0" dirty="0">
                          <a:solidFill>
                            <a:schemeClr val="bg1"/>
                          </a:solidFill>
                          <a:effectLst/>
                        </a:rPr>
                        <a:t>Black &amp; Hispanic Women</a:t>
                      </a:r>
                      <a:endParaRPr lang="en-US" sz="1600" b="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rgbClr val="0069B5"/>
                    </a:solidFill>
                  </a:tcPr>
                </a:tc>
                <a:tc>
                  <a:txBody>
                    <a:bodyPr/>
                    <a:lstStyle/>
                    <a:p>
                      <a:pPr marL="0" marR="0" algn="ctr">
                        <a:lnSpc>
                          <a:spcPct val="110000"/>
                        </a:lnSpc>
                        <a:spcBef>
                          <a:spcPts val="0"/>
                        </a:spcBef>
                        <a:spcAft>
                          <a:spcPts val="800"/>
                        </a:spcAft>
                      </a:pPr>
                      <a:r>
                        <a:rPr lang="en-US" sz="1600" b="0" dirty="0">
                          <a:solidFill>
                            <a:schemeClr val="bg1"/>
                          </a:solidFill>
                          <a:effectLst/>
                        </a:rPr>
                        <a:t>White Women</a:t>
                      </a:r>
                      <a:endParaRPr lang="en-US" sz="1600" b="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rgbClr val="0069B5"/>
                    </a:solidFill>
                  </a:tcPr>
                </a:tc>
                <a:tc>
                  <a:txBody>
                    <a:bodyPr/>
                    <a:lstStyle/>
                    <a:p>
                      <a:pPr marL="0" marR="0" algn="ctr">
                        <a:lnSpc>
                          <a:spcPct val="110000"/>
                        </a:lnSpc>
                        <a:spcBef>
                          <a:spcPts val="0"/>
                        </a:spcBef>
                        <a:spcAft>
                          <a:spcPts val="800"/>
                        </a:spcAft>
                      </a:pPr>
                      <a:r>
                        <a:rPr lang="en-US" sz="1600" b="0" dirty="0">
                          <a:solidFill>
                            <a:schemeClr val="bg1"/>
                          </a:solidFill>
                          <a:effectLst/>
                        </a:rPr>
                        <a:t>White Men</a:t>
                      </a:r>
                      <a:endParaRPr lang="en-US" sz="1600" b="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rgbClr val="0069B5"/>
                    </a:solidFill>
                  </a:tcPr>
                </a:tc>
                <a:tc>
                  <a:txBody>
                    <a:bodyPr/>
                    <a:lstStyle/>
                    <a:p>
                      <a:pPr marL="0" marR="0" algn="ctr">
                        <a:lnSpc>
                          <a:spcPct val="110000"/>
                        </a:lnSpc>
                        <a:spcBef>
                          <a:spcPts val="0"/>
                        </a:spcBef>
                        <a:spcAft>
                          <a:spcPts val="800"/>
                        </a:spcAft>
                      </a:pPr>
                      <a:r>
                        <a:rPr lang="en-US" sz="1600" b="0" dirty="0">
                          <a:solidFill>
                            <a:schemeClr val="bg1"/>
                          </a:solidFill>
                          <a:effectLst/>
                        </a:rPr>
                        <a:t>Median Age</a:t>
                      </a:r>
                      <a:endParaRPr lang="en-US" sz="1600" b="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rgbClr val="0069B5"/>
                    </a:solidFill>
                  </a:tcPr>
                </a:tc>
                <a:extLst>
                  <a:ext uri="{0D108BD9-81ED-4DB2-BD59-A6C34878D82A}">
                    <a16:rowId xmlns:a16="http://schemas.microsoft.com/office/drawing/2014/main" val="3065020286"/>
                  </a:ext>
                </a:extLst>
              </a:tr>
              <a:tr h="462232">
                <a:tc>
                  <a:txBody>
                    <a:bodyPr/>
                    <a:lstStyle/>
                    <a:p>
                      <a:pPr marL="0" marR="0">
                        <a:lnSpc>
                          <a:spcPct val="110000"/>
                        </a:lnSpc>
                        <a:spcBef>
                          <a:spcPts val="0"/>
                        </a:spcBef>
                        <a:spcAft>
                          <a:spcPts val="800"/>
                        </a:spcAft>
                      </a:pPr>
                      <a:r>
                        <a:rPr lang="en-US" sz="1600" dirty="0">
                          <a:effectLst/>
                        </a:rPr>
                        <a:t>U.S. Population with B.A. Degree</a:t>
                      </a:r>
                    </a:p>
                  </a:txBody>
                  <a:tcPr marL="37819" marR="37819" marT="5253" marB="0" anchor="ctr">
                    <a:lnT w="12700" cap="flat" cmpd="sng" algn="ctr">
                      <a:noFill/>
                      <a:prstDash val="solid"/>
                      <a:round/>
                      <a:headEnd type="none" w="med" len="med"/>
                      <a:tailEnd type="none" w="med" len="med"/>
                    </a:lnT>
                    <a:solidFill>
                      <a:schemeClr val="tx1">
                        <a:lumMod val="75000"/>
                        <a:lumOff val="25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22%</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18%</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31%</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19%</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34%</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a:solidFill>
                            <a:schemeClr val="bg1"/>
                          </a:solidFill>
                          <a:effectLst/>
                        </a:rPr>
                        <a:t>35%</a:t>
                      </a:r>
                      <a:endParaRPr lang="en-US" sz="160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a:solidFill>
                            <a:schemeClr val="bg1"/>
                          </a:solidFill>
                          <a:effectLst/>
                        </a:rPr>
                        <a:t> </a:t>
                      </a:r>
                      <a:endParaRPr lang="en-US" sz="160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extLst>
                  <a:ext uri="{0D108BD9-81ED-4DB2-BD59-A6C34878D82A}">
                    <a16:rowId xmlns:a16="http://schemas.microsoft.com/office/drawing/2014/main" val="2698339549"/>
                  </a:ext>
                </a:extLst>
              </a:tr>
              <a:tr h="321788">
                <a:tc>
                  <a:txBody>
                    <a:bodyPr/>
                    <a:lstStyle/>
                    <a:p>
                      <a:pPr marL="0" marR="0">
                        <a:lnSpc>
                          <a:spcPct val="110000"/>
                        </a:lnSpc>
                        <a:spcBef>
                          <a:spcPts val="0"/>
                        </a:spcBef>
                        <a:spcAft>
                          <a:spcPts val="800"/>
                        </a:spcAft>
                      </a:pPr>
                      <a:r>
                        <a:rPr lang="en-US" sz="1600" dirty="0">
                          <a:effectLst/>
                        </a:rPr>
                        <a:t>All Administrative Positions</a:t>
                      </a:r>
                      <a:endParaRPr lang="en-US" sz="16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tx1">
                        <a:lumMod val="75000"/>
                        <a:lumOff val="25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15.7%</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11.6%</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51.2%</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6.5%</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42.6%</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41.7%</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54</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extLst>
                  <a:ext uri="{0D108BD9-81ED-4DB2-BD59-A6C34878D82A}">
                    <a16:rowId xmlns:a16="http://schemas.microsoft.com/office/drawing/2014/main" val="1222861314"/>
                  </a:ext>
                </a:extLst>
              </a:tr>
              <a:tr h="321788">
                <a:tc>
                  <a:txBody>
                    <a:bodyPr/>
                    <a:lstStyle/>
                    <a:p>
                      <a:pPr marL="0" marR="0">
                        <a:lnSpc>
                          <a:spcPct val="110000"/>
                        </a:lnSpc>
                        <a:spcBef>
                          <a:spcPts val="0"/>
                        </a:spcBef>
                        <a:spcAft>
                          <a:spcPts val="800"/>
                        </a:spcAft>
                      </a:pPr>
                      <a:r>
                        <a:rPr lang="en-US" sz="1600" dirty="0">
                          <a:effectLst/>
                        </a:rPr>
                        <a:t>All Professional Positions</a:t>
                      </a:r>
                      <a:endParaRPr lang="en-US" sz="16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tx1">
                        <a:lumMod val="75000"/>
                        <a:lumOff val="25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22.9%</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14.6%</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59.4%</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9.1%</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45.3%</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31.8%</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tc>
                  <a:txBody>
                    <a:bodyPr/>
                    <a:lstStyle/>
                    <a:p>
                      <a:pPr marL="0" marR="0" algn="ctr">
                        <a:lnSpc>
                          <a:spcPct val="110000"/>
                        </a:lnSpc>
                        <a:spcBef>
                          <a:spcPts val="0"/>
                        </a:spcBef>
                        <a:spcAft>
                          <a:spcPts val="800"/>
                        </a:spcAft>
                      </a:pPr>
                      <a:r>
                        <a:rPr lang="en-US" sz="1600" dirty="0">
                          <a:solidFill>
                            <a:schemeClr val="bg1"/>
                          </a:solidFill>
                          <a:effectLst/>
                        </a:rPr>
                        <a:t>42</a:t>
                      </a:r>
                      <a:endParaRPr lang="en-US" sz="1600" dirty="0">
                        <a:solidFill>
                          <a:schemeClr val="bg1"/>
                        </a:solidFill>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chemeClr val="bg2">
                        <a:lumMod val="50000"/>
                      </a:schemeClr>
                    </a:solidFill>
                  </a:tcPr>
                </a:tc>
                <a:extLst>
                  <a:ext uri="{0D108BD9-81ED-4DB2-BD59-A6C34878D82A}">
                    <a16:rowId xmlns:a16="http://schemas.microsoft.com/office/drawing/2014/main" val="1064089982"/>
                  </a:ext>
                </a:extLst>
              </a:tr>
              <a:tr h="738824">
                <a:tc gridSpan="8">
                  <a:txBody>
                    <a:bodyPr/>
                    <a:lstStyle/>
                    <a:p>
                      <a:pPr marL="0" marR="0">
                        <a:lnSpc>
                          <a:spcPct val="110000"/>
                        </a:lnSpc>
                        <a:spcBef>
                          <a:spcPts val="0"/>
                        </a:spcBef>
                        <a:spcAft>
                          <a:spcPts val="800"/>
                        </a:spcAft>
                      </a:pPr>
                      <a:r>
                        <a:rPr lang="en-US" sz="1800" dirty="0">
                          <a:effectLst/>
                        </a:rPr>
                        <a:t>Selected Administrative Positions</a:t>
                      </a:r>
                    </a:p>
                    <a:p>
                      <a:pPr marL="0" marR="0" lvl="0" indent="0" algn="l" defTabSz="914400" rtl="0" eaLnBrk="1" fontAlgn="auto" latinLnBrk="0" hangingPunct="1">
                        <a:lnSpc>
                          <a:spcPct val="110000"/>
                        </a:lnSpc>
                        <a:spcBef>
                          <a:spcPts val="0"/>
                        </a:spcBef>
                        <a:spcAft>
                          <a:spcPts val="800"/>
                        </a:spcAft>
                        <a:buClrTx/>
                        <a:buSzTx/>
                        <a:buFontTx/>
                        <a:buNone/>
                        <a:tabLst/>
                        <a:defRPr/>
                      </a:pPr>
                      <a:r>
                        <a:rPr lang="en-US" sz="1050" kern="1200" baseline="0" dirty="0">
                          <a:effectLst/>
                          <a:latin typeface="Avenir LT Std 35 Light" panose="020B0402020203020204" pitchFamily="34" charset="0"/>
                        </a:rPr>
                        <a:t>2019 Administrators in Higher Education Survey</a:t>
                      </a:r>
                      <a:endParaRPr lang="en-US" sz="1050" dirty="0">
                        <a:effectLst/>
                      </a:endParaRPr>
                    </a:p>
                    <a:p>
                      <a:pPr marL="0" marR="0">
                        <a:lnSpc>
                          <a:spcPct val="110000"/>
                        </a:lnSpc>
                        <a:spcBef>
                          <a:spcPts val="0"/>
                        </a:spcBef>
                        <a:spcAft>
                          <a:spcPts val="800"/>
                        </a:spcAft>
                      </a:pPr>
                      <a:r>
                        <a:rPr lang="en-US" sz="300" dirty="0">
                          <a:effectLst/>
                        </a:rPr>
                        <a:t> </a:t>
                      </a:r>
                      <a:endParaRPr lang="en-US" sz="3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rgbClr val="0069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9492343"/>
                  </a:ext>
                </a:extLst>
              </a:tr>
              <a:tr h="796054">
                <a:tc>
                  <a:txBody>
                    <a:bodyPr/>
                    <a:lstStyle/>
                    <a:p>
                      <a:pPr marL="0" marR="0" algn="l">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Chief Executive Officer, </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p>
                      <a:pPr marL="0" marR="0" algn="l">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Single Institution or Campus within a System</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solidFill>
                      <a:srgbClr val="002337"/>
                    </a:solidFill>
                  </a:tcPr>
                </a:tc>
                <a:tc>
                  <a:txBody>
                    <a:bodyPr/>
                    <a:lstStyle/>
                    <a:p>
                      <a:pPr marL="0" marR="0" algn="ctr">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14.9%</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11.8%</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31.7%</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3.9%</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25.7%</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59.4%</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61</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3304416"/>
                  </a:ext>
                </a:extLst>
              </a:tr>
              <a:tr h="321788">
                <a:tc>
                  <a:txBody>
                    <a:bodyPr/>
                    <a:lstStyle/>
                    <a:p>
                      <a:pPr marL="0" marR="0" algn="l">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Chief Academic Affairs Officer/Provost</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solidFill>
                      <a:srgbClr val="002337"/>
                    </a:solidFill>
                  </a:tcPr>
                </a:tc>
                <a:tc>
                  <a:txBody>
                    <a:bodyPr/>
                    <a:lstStyle/>
                    <a:p>
                      <a:pPr marL="0" marR="0" algn="ctr">
                        <a:lnSpc>
                          <a:spcPct val="110000"/>
                        </a:lnSpc>
                        <a:spcBef>
                          <a:spcPts val="0"/>
                        </a:spcBef>
                        <a:spcAft>
                          <a:spcPts val="0"/>
                        </a:spcAft>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12.3%</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8.3%</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43.6%</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4.0%</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38.1%</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49.6%</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8746008"/>
                  </a:ext>
                </a:extLst>
              </a:tr>
              <a:tr h="321788">
                <a:tc>
                  <a:txBody>
                    <a:bodyPr/>
                    <a:lstStyle/>
                    <a:p>
                      <a:pPr marL="0" marR="0" algn="l">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Chief Business Officer</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solidFill>
                      <a:srgbClr val="002337"/>
                    </a:solidFill>
                  </a:tcPr>
                </a:tc>
                <a:tc>
                  <a:txBody>
                    <a:bodyPr/>
                    <a:lstStyle/>
                    <a:p>
                      <a:pPr marL="0" marR="0" algn="ctr">
                        <a:lnSpc>
                          <a:spcPct val="110000"/>
                        </a:lnSpc>
                        <a:spcBef>
                          <a:spcPts val="0"/>
                        </a:spcBef>
                        <a:spcAft>
                          <a:spcPts val="0"/>
                        </a:spcAft>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8.3%</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5.7%</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32.4%</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2.3%</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29.4%</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62.3%</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6397402"/>
                  </a:ext>
                </a:extLst>
              </a:tr>
              <a:tr h="321788">
                <a:tc>
                  <a:txBody>
                    <a:bodyPr/>
                    <a:lstStyle/>
                    <a:p>
                      <a:pPr marL="0" marR="0" algn="l">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Chief Human Resources Officer</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solidFill>
                      <a:srgbClr val="002337"/>
                    </a:solidFill>
                  </a:tcPr>
                </a:tc>
                <a:tc>
                  <a:txBody>
                    <a:bodyPr/>
                    <a:lstStyle/>
                    <a:p>
                      <a:pPr marL="0" marR="0" algn="ctr">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20.3%</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17.5%</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73.8%</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14.0%</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58.2%</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21.5%</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2573396"/>
                  </a:ext>
                </a:extLst>
              </a:tr>
              <a:tr h="372035">
                <a:tc>
                  <a:txBody>
                    <a:bodyPr/>
                    <a:lstStyle/>
                    <a:p>
                      <a:pPr marL="0" marR="0" algn="l">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Chief Diversity Officer</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solidFill>
                      <a:srgbClr val="002337"/>
                    </a:solidFill>
                  </a:tcPr>
                </a:tc>
                <a:tc>
                  <a:txBody>
                    <a:bodyPr/>
                    <a:lstStyle/>
                    <a:p>
                      <a:pPr marL="0" marR="0" algn="ctr">
                        <a:lnSpc>
                          <a:spcPct val="110000"/>
                        </a:lnSpc>
                        <a:spcBef>
                          <a:spcPts val="0"/>
                        </a:spcBef>
                        <a:spcAft>
                          <a:spcPts val="0"/>
                        </a:spcAft>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89.4%</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80.2%</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67.6%</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52.1%</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8.6%</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2.0%</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1445762"/>
                  </a:ext>
                </a:extLst>
              </a:tr>
              <a:tr h="786830">
                <a:tc gridSpan="8">
                  <a:txBody>
                    <a:bodyPr/>
                    <a:lstStyle/>
                    <a:p>
                      <a:pPr marL="0" marR="0" algn="l">
                        <a:lnSpc>
                          <a:spcPct val="110000"/>
                        </a:lnSpc>
                        <a:spcBef>
                          <a:spcPts val="0"/>
                        </a:spcBef>
                        <a:spcAft>
                          <a:spcPts val="800"/>
                        </a:spcAft>
                      </a:pPr>
                      <a:r>
                        <a:rPr lang="en-US" sz="1800" b="1" dirty="0">
                          <a:effectLst/>
                        </a:rPr>
                        <a:t>Selected Professional Positions</a:t>
                      </a:r>
                    </a:p>
                    <a:p>
                      <a:pPr marL="0" marR="0" lvl="0" indent="0" algn="l" defTabSz="914400" rtl="0" eaLnBrk="1" fontAlgn="auto" latinLnBrk="0" hangingPunct="1">
                        <a:lnSpc>
                          <a:spcPct val="110000"/>
                        </a:lnSpc>
                        <a:spcBef>
                          <a:spcPts val="0"/>
                        </a:spcBef>
                        <a:spcAft>
                          <a:spcPts val="800"/>
                        </a:spcAft>
                        <a:buClrTx/>
                        <a:buSzTx/>
                        <a:buFontTx/>
                        <a:buNone/>
                        <a:tabLst/>
                        <a:defRPr/>
                      </a:pPr>
                      <a:r>
                        <a:rPr lang="en-US" sz="1050" kern="1200" baseline="0" dirty="0">
                          <a:effectLst/>
                          <a:latin typeface="Avenir LT Std 35 Light" panose="020B0402020203020204" pitchFamily="34" charset="0"/>
                        </a:rPr>
                        <a:t>2019 Professionals in Higher Education Survey</a:t>
                      </a:r>
                      <a:endParaRPr lang="en-US" sz="1050" b="1" dirty="0">
                        <a:effectLst/>
                      </a:endParaRPr>
                    </a:p>
                    <a:p>
                      <a:pPr marL="0" marR="0">
                        <a:lnSpc>
                          <a:spcPct val="110000"/>
                        </a:lnSpc>
                        <a:spcBef>
                          <a:spcPts val="0"/>
                        </a:spcBef>
                        <a:spcAft>
                          <a:spcPts val="800"/>
                        </a:spcAft>
                      </a:pPr>
                      <a:r>
                        <a:rPr lang="en-US" sz="600" dirty="0">
                          <a:effectLst/>
                        </a:rPr>
                        <a:t> </a:t>
                      </a:r>
                      <a:endParaRPr lang="en-US" sz="6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37819" marR="37819" marT="5253" marB="0" anchor="ctr">
                    <a:solidFill>
                      <a:srgbClr val="0069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9327153"/>
                  </a:ext>
                </a:extLst>
              </a:tr>
              <a:tr h="321788">
                <a:tc>
                  <a:txBody>
                    <a:bodyPr/>
                    <a:lstStyle/>
                    <a:p>
                      <a:pPr marL="0" marR="0" algn="l">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Head, Student Disability Services</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solidFill>
                      <a:srgbClr val="002337"/>
                    </a:solidFill>
                  </a:tcP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18.2%</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13.9%</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76.4%</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11.4%</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62.2%</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19.6%</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5235378"/>
                  </a:ext>
                </a:extLst>
              </a:tr>
              <a:tr h="321788">
                <a:tc>
                  <a:txBody>
                    <a:bodyPr/>
                    <a:lstStyle/>
                    <a:p>
                      <a:pPr marL="0" marR="0" algn="l">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Head, Campus Conferences</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solidFill>
                      <a:srgbClr val="002337"/>
                    </a:solidFill>
                  </a:tcPr>
                </a:tc>
                <a:tc>
                  <a:txBody>
                    <a:bodyPr/>
                    <a:lstStyle/>
                    <a:p>
                      <a:pPr marL="0" marR="0" algn="ctr">
                        <a:lnSpc>
                          <a:spcPct val="110000"/>
                        </a:lnSpc>
                        <a:spcBef>
                          <a:spcPts val="0"/>
                        </a:spcBef>
                        <a:spcAft>
                          <a:spcPts val="0"/>
                        </a:spcAft>
                      </a:pPr>
                      <a:r>
                        <a:rPr lang="en-US" sz="16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7.6%</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71.9%</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65.4%</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27.0%</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1977396"/>
                  </a:ext>
                </a:extLst>
              </a:tr>
              <a:tr h="366720">
                <a:tc>
                  <a:txBody>
                    <a:bodyPr/>
                    <a:lstStyle/>
                    <a:p>
                      <a:pPr marL="0" marR="0" algn="l">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Head, Student Success</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solidFill>
                      <a:srgbClr val="002337"/>
                    </a:solidFill>
                  </a:tcPr>
                </a:tc>
                <a:tc>
                  <a:txBody>
                    <a:bodyPr/>
                    <a:lstStyle/>
                    <a:p>
                      <a:pPr marL="0" marR="0" algn="ctr">
                        <a:lnSpc>
                          <a:spcPct val="110000"/>
                        </a:lnSpc>
                        <a:spcBef>
                          <a:spcPts val="0"/>
                        </a:spcBef>
                        <a:spcAft>
                          <a:spcPts val="0"/>
                        </a:spcAft>
                      </a:pPr>
                      <a:r>
                        <a:rPr lang="en-US" sz="16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22.4%</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19.9%</a:t>
                      </a:r>
                      <a:endParaRPr lang="en-US" sz="200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73.3%</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15.5%</a:t>
                      </a:r>
                      <a:endParaRPr lang="en-US" sz="2000" dirty="0">
                        <a:effectLst/>
                        <a:highlight>
                          <a:srgbClr val="FFFF00"/>
                        </a:highligh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55.9%</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21.7%</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2000" dirty="0">
                        <a:effectLst/>
                        <a:latin typeface="Avenir LT Std 35 Light" panose="020B04020202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9891771"/>
                  </a:ext>
                </a:extLst>
              </a:tr>
            </a:tbl>
          </a:graphicData>
        </a:graphic>
      </p:graphicFrame>
      <p:pic>
        <p:nvPicPr>
          <p:cNvPr id="10" name="Picture 9">
            <a:extLst>
              <a:ext uri="{FF2B5EF4-FFF2-40B4-BE49-F238E27FC236}">
                <a16:creationId xmlns:a16="http://schemas.microsoft.com/office/drawing/2014/main" id="{D505A4EF-73F0-475C-838F-03001A532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896" y="86782"/>
            <a:ext cx="2090130" cy="904628"/>
          </a:xfrm>
          <a:prstGeom prst="rect">
            <a:avLst/>
          </a:prstGeom>
        </p:spPr>
      </p:pic>
    </p:spTree>
    <p:extLst>
      <p:ext uri="{BB962C8B-B14F-4D97-AF65-F5344CB8AC3E}">
        <p14:creationId xmlns:p14="http://schemas.microsoft.com/office/powerpoint/2010/main" val="2505299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Review Activity</a:t>
            </a:r>
          </a:p>
        </p:txBody>
      </p:sp>
      <p:sp>
        <p:nvSpPr>
          <p:cNvPr id="3" name="Content Placeholder 2"/>
          <p:cNvSpPr>
            <a:spLocks noGrp="1"/>
          </p:cNvSpPr>
          <p:nvPr>
            <p:ph idx="1"/>
          </p:nvPr>
        </p:nvSpPr>
        <p:spPr/>
        <p:txBody>
          <a:bodyPr>
            <a:normAutofit fontScale="85000" lnSpcReduction="10000"/>
          </a:bodyPr>
          <a:lstStyle/>
          <a:p>
            <a:pPr marL="0" indent="0" algn="ctr">
              <a:buNone/>
            </a:pPr>
            <a:r>
              <a:rPr lang="en-US" i="1" dirty="0"/>
              <a:t>15-20 minutes</a:t>
            </a:r>
          </a:p>
          <a:p>
            <a:r>
              <a:rPr lang="en-US" dirty="0"/>
              <a:t>As you verbally share the key findings from your leadership demographic and potential successors analysis for your respective institutions, what commonalities do you see across institutions? What differences?</a:t>
            </a:r>
          </a:p>
          <a:p>
            <a:r>
              <a:rPr lang="en-US" dirty="0"/>
              <a:t>Based on the commonalities and differences you identify; how would you frame the key leadership pipeline challenges we face in higher ed?</a:t>
            </a:r>
          </a:p>
          <a:p>
            <a:r>
              <a:rPr lang="en-US" dirty="0"/>
              <a:t>Based on the key challenges we just discussed, quickly brainstorm actions we should take as higher ed HR leaders and as CUPA-HR leaders to create more of a leadership pipeline and help more women and minorities move into campus leadership roles.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857793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a:t>
            </a:r>
          </a:p>
        </p:txBody>
      </p:sp>
      <p:sp>
        <p:nvSpPr>
          <p:cNvPr id="3" name="Content Placeholder 2"/>
          <p:cNvSpPr>
            <a:spLocks noGrp="1"/>
          </p:cNvSpPr>
          <p:nvPr>
            <p:ph idx="1"/>
          </p:nvPr>
        </p:nvSpPr>
        <p:spPr/>
        <p:txBody>
          <a:bodyPr>
            <a:normAutofit lnSpcReduction="10000"/>
          </a:bodyPr>
          <a:lstStyle/>
          <a:p>
            <a:pPr marL="0" indent="0" algn="ctr">
              <a:buNone/>
            </a:pPr>
            <a:r>
              <a:rPr lang="en-US" i="1" dirty="0"/>
              <a:t>10 minutes</a:t>
            </a:r>
          </a:p>
          <a:p>
            <a:r>
              <a:rPr lang="en-US" sz="3600" dirty="0"/>
              <a:t>How can we use this work with our region boards? Should we engage in a similar activity with them?</a:t>
            </a:r>
          </a:p>
          <a:p>
            <a:pPr marL="0" indent="0">
              <a:buNone/>
            </a:pPr>
            <a:endParaRPr lang="en-US" sz="3600" dirty="0"/>
          </a:p>
          <a:p>
            <a:r>
              <a:rPr lang="en-US" sz="3600" dirty="0"/>
              <a:t>How can we use this work during future board meetings?</a:t>
            </a:r>
          </a:p>
          <a:p>
            <a:pPr marL="0" indent="0">
              <a:buNone/>
            </a:pPr>
            <a:endParaRPr lang="en-US" sz="3600" dirty="0"/>
          </a:p>
          <a:p>
            <a:r>
              <a:rPr lang="en-US" sz="3600" dirty="0"/>
              <a:t>Other key take aways?</a:t>
            </a:r>
          </a:p>
          <a:p>
            <a:pPr marL="0" indent="0">
              <a:buNone/>
            </a:pPr>
            <a:endParaRPr lang="en-US" sz="3600" dirty="0"/>
          </a:p>
        </p:txBody>
      </p:sp>
    </p:spTree>
    <p:extLst>
      <p:ext uri="{BB962C8B-B14F-4D97-AF65-F5344CB8AC3E}">
        <p14:creationId xmlns:p14="http://schemas.microsoft.com/office/powerpoint/2010/main" val="29096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10;&#10;Description automatically generated">
            <a:extLst>
              <a:ext uri="{FF2B5EF4-FFF2-40B4-BE49-F238E27FC236}">
                <a16:creationId xmlns:a16="http://schemas.microsoft.com/office/drawing/2014/main" id="{C91C088A-4293-48F2-9CB1-5E8DEF904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95250"/>
            <a:ext cx="8890000" cy="6667500"/>
          </a:xfrm>
          <a:prstGeom prst="rect">
            <a:avLst/>
          </a:prstGeom>
        </p:spPr>
      </p:pic>
    </p:spTree>
    <p:extLst>
      <p:ext uri="{BB962C8B-B14F-4D97-AF65-F5344CB8AC3E}">
        <p14:creationId xmlns:p14="http://schemas.microsoft.com/office/powerpoint/2010/main" val="242939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7EE1-A057-4E0A-ADD5-ACC4E8E04F1E}"/>
              </a:ext>
            </a:extLst>
          </p:cNvPr>
          <p:cNvSpPr>
            <a:spLocks noGrp="1"/>
          </p:cNvSpPr>
          <p:nvPr>
            <p:ph type="title"/>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F99A668C-7638-4D54-B757-B90C9F30B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825" y="92075"/>
            <a:ext cx="8896350" cy="6673850"/>
          </a:xfrm>
          <a:prstGeom prst="rect">
            <a:avLst/>
          </a:prstGeom>
        </p:spPr>
      </p:pic>
    </p:spTree>
    <p:extLst>
      <p:ext uri="{BB962C8B-B14F-4D97-AF65-F5344CB8AC3E}">
        <p14:creationId xmlns:p14="http://schemas.microsoft.com/office/powerpoint/2010/main" val="176056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EA5BCBAF-1754-4ADB-8A34-F5CC6D19C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25" y="609600"/>
            <a:ext cx="6915150" cy="5562600"/>
          </a:xfrm>
          <a:prstGeom prst="rect">
            <a:avLst/>
          </a:prstGeom>
        </p:spPr>
      </p:pic>
    </p:spTree>
    <p:extLst>
      <p:ext uri="{BB962C8B-B14F-4D97-AF65-F5344CB8AC3E}">
        <p14:creationId xmlns:p14="http://schemas.microsoft.com/office/powerpoint/2010/main" val="100629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9DC0F2-CFEC-4953-B5E8-077E5ACA19AB}"/>
              </a:ext>
            </a:extLst>
          </p:cNvPr>
          <p:cNvPicPr/>
          <p:nvPr/>
        </p:nvPicPr>
        <p:blipFill>
          <a:blip r:embed="rId3">
            <a:extLst>
              <a:ext uri="{28A0092B-C50C-407E-A947-70E740481C1C}">
                <a14:useLocalDpi xmlns:a14="http://schemas.microsoft.com/office/drawing/2010/main" val="0"/>
              </a:ext>
            </a:extLst>
          </a:blip>
          <a:stretch>
            <a:fillRect/>
          </a:stretch>
        </p:blipFill>
        <p:spPr>
          <a:xfrm>
            <a:off x="2590800" y="381000"/>
            <a:ext cx="7467599" cy="5943600"/>
          </a:xfrm>
          <a:prstGeom prst="rect">
            <a:avLst/>
          </a:prstGeom>
        </p:spPr>
      </p:pic>
    </p:spTree>
    <p:extLst>
      <p:ext uri="{BB962C8B-B14F-4D97-AF65-F5344CB8AC3E}">
        <p14:creationId xmlns:p14="http://schemas.microsoft.com/office/powerpoint/2010/main" val="84250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5299E6-DD86-4B2E-874B-0313954C5AC6}"/>
              </a:ext>
            </a:extLst>
          </p:cNvPr>
          <p:cNvPicPr>
            <a:picLocks noChangeAspect="1"/>
          </p:cNvPicPr>
          <p:nvPr/>
        </p:nvPicPr>
        <p:blipFill>
          <a:blip r:embed="rId3"/>
          <a:stretch>
            <a:fillRect/>
          </a:stretch>
        </p:blipFill>
        <p:spPr>
          <a:xfrm>
            <a:off x="2181225" y="571500"/>
            <a:ext cx="7829550" cy="5714999"/>
          </a:xfrm>
          <a:prstGeom prst="rect">
            <a:avLst/>
          </a:prstGeom>
        </p:spPr>
      </p:pic>
    </p:spTree>
    <p:extLst>
      <p:ext uri="{BB962C8B-B14F-4D97-AF65-F5344CB8AC3E}">
        <p14:creationId xmlns:p14="http://schemas.microsoft.com/office/powerpoint/2010/main" val="249595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967E87-4FFA-43DD-860A-5CEC7DE820E7}"/>
              </a:ext>
            </a:extLst>
          </p:cNvPr>
          <p:cNvPicPr>
            <a:picLocks noChangeAspect="1"/>
          </p:cNvPicPr>
          <p:nvPr/>
        </p:nvPicPr>
        <p:blipFill>
          <a:blip r:embed="rId3"/>
          <a:stretch>
            <a:fillRect/>
          </a:stretch>
        </p:blipFill>
        <p:spPr>
          <a:xfrm>
            <a:off x="3124200" y="381000"/>
            <a:ext cx="6781800" cy="6095999"/>
          </a:xfrm>
          <a:prstGeom prst="rect">
            <a:avLst/>
          </a:prstGeom>
        </p:spPr>
      </p:pic>
    </p:spTree>
    <p:extLst>
      <p:ext uri="{BB962C8B-B14F-4D97-AF65-F5344CB8AC3E}">
        <p14:creationId xmlns:p14="http://schemas.microsoft.com/office/powerpoint/2010/main" val="122189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8706726-3BBF-4F56-AFBA-5C2976517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24" y="609600"/>
            <a:ext cx="7953375" cy="5638800"/>
          </a:xfrm>
          <a:prstGeom prst="rect">
            <a:avLst/>
          </a:prstGeom>
        </p:spPr>
      </p:pic>
    </p:spTree>
    <p:extLst>
      <p:ext uri="{BB962C8B-B14F-4D97-AF65-F5344CB8AC3E}">
        <p14:creationId xmlns:p14="http://schemas.microsoft.com/office/powerpoint/2010/main" val="12479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0DC44B-23F0-4452-B138-7A8D2CAEE4AC}"/>
              </a:ext>
            </a:extLst>
          </p:cNvPr>
          <p:cNvPicPr/>
          <p:nvPr/>
        </p:nvPicPr>
        <p:blipFill>
          <a:blip r:embed="rId3">
            <a:extLst>
              <a:ext uri="{28A0092B-C50C-407E-A947-70E740481C1C}">
                <a14:useLocalDpi xmlns:a14="http://schemas.microsoft.com/office/drawing/2010/main" val="0"/>
              </a:ext>
            </a:extLst>
          </a:blip>
          <a:stretch>
            <a:fillRect/>
          </a:stretch>
        </p:blipFill>
        <p:spPr>
          <a:xfrm>
            <a:off x="2362200" y="609600"/>
            <a:ext cx="8001000" cy="5486400"/>
          </a:xfrm>
          <a:prstGeom prst="rect">
            <a:avLst/>
          </a:prstGeom>
        </p:spPr>
      </p:pic>
    </p:spTree>
    <p:extLst>
      <p:ext uri="{BB962C8B-B14F-4D97-AF65-F5344CB8AC3E}">
        <p14:creationId xmlns:p14="http://schemas.microsoft.com/office/powerpoint/2010/main" val="423400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03681A-2370-4CD7-8E3B-4F532680F906}"/>
              </a:ext>
            </a:extLst>
          </p:cNvPr>
          <p:cNvPicPr/>
          <p:nvPr/>
        </p:nvPicPr>
        <p:blipFill>
          <a:blip r:embed="rId3">
            <a:extLst>
              <a:ext uri="{28A0092B-C50C-407E-A947-70E740481C1C}">
                <a14:useLocalDpi xmlns:a14="http://schemas.microsoft.com/office/drawing/2010/main" val="0"/>
              </a:ext>
            </a:extLst>
          </a:blip>
          <a:stretch>
            <a:fillRect/>
          </a:stretch>
        </p:blipFill>
        <p:spPr>
          <a:xfrm>
            <a:off x="2133600" y="533400"/>
            <a:ext cx="8534400" cy="5562599"/>
          </a:xfrm>
          <a:prstGeom prst="rect">
            <a:avLst/>
          </a:prstGeom>
        </p:spPr>
      </p:pic>
    </p:spTree>
    <p:extLst>
      <p:ext uri="{BB962C8B-B14F-4D97-AF65-F5344CB8AC3E}">
        <p14:creationId xmlns:p14="http://schemas.microsoft.com/office/powerpoint/2010/main" val="57338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00DFA043-250D-49D9-BF4E-4414B25F1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24" y="415925"/>
            <a:ext cx="7800975" cy="6026150"/>
          </a:xfrm>
          <a:prstGeom prst="rect">
            <a:avLst/>
          </a:prstGeom>
        </p:spPr>
      </p:pic>
    </p:spTree>
    <p:extLst>
      <p:ext uri="{BB962C8B-B14F-4D97-AF65-F5344CB8AC3E}">
        <p14:creationId xmlns:p14="http://schemas.microsoft.com/office/powerpoint/2010/main" val="1695332788"/>
      </p:ext>
    </p:extLst>
  </p:cSld>
  <p:clrMapOvr>
    <a:masterClrMapping/>
  </p:clrMapOvr>
</p:sld>
</file>

<file path=ppt/theme/theme1.xml><?xml version="1.0" encoding="utf-8"?>
<a:theme xmlns:a="http://schemas.openxmlformats.org/drawingml/2006/main" name="Office Theme">
  <a:themeElements>
    <a:clrScheme name="CUPA-HR-2013">
      <a:dk1>
        <a:srgbClr val="0068B4"/>
      </a:dk1>
      <a:lt1>
        <a:srgbClr val="FFFFFF"/>
      </a:lt1>
      <a:dk2>
        <a:srgbClr val="009F50"/>
      </a:dk2>
      <a:lt2>
        <a:srgbClr val="FFFFFF"/>
      </a:lt2>
      <a:accent1>
        <a:srgbClr val="6A1B41"/>
      </a:accent1>
      <a:accent2>
        <a:srgbClr val="D85F27"/>
      </a:accent2>
      <a:accent3>
        <a:srgbClr val="0068B4"/>
      </a:accent3>
      <a:accent4>
        <a:srgbClr val="009F50"/>
      </a:accent4>
      <a:accent5>
        <a:srgbClr val="000000"/>
      </a:accent5>
      <a:accent6>
        <a:srgbClr val="FFFFFF"/>
      </a:accent6>
      <a:hlink>
        <a:srgbClr val="6A1B41"/>
      </a:hlink>
      <a:folHlink>
        <a:srgbClr val="6A1B41"/>
      </a:folHlink>
    </a:clrScheme>
    <a:fontScheme name="CUPA-HR - Avenir">
      <a:majorFont>
        <a:latin typeface="Avenir LT Std 65 Medium"/>
        <a:ea typeface=""/>
        <a:cs typeface=""/>
      </a:majorFont>
      <a:minorFont>
        <a:latin typeface="Avenir LT Std 45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PA-HR General 2016.pptx" id="{45F8F4F7-A27D-472E-9B38-EC809C7CB75A}" vid="{5C884FBA-F506-445A-8A58-C49C693368E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CUPA-HR_Fall_Chapter_Region_08.2017</Template>
  <TotalTime>2775</TotalTime>
  <Words>2316</Words>
  <Application>Microsoft Office PowerPoint</Application>
  <PresentationFormat>Widescreen</PresentationFormat>
  <Paragraphs>238</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Avenir LT Std 35 Light</vt:lpstr>
      <vt:lpstr>Avenir LT Std 45 Book</vt:lpstr>
      <vt:lpstr>Avenir LT Std 65 Medium</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Position Review Activity</vt:lpstr>
      <vt:lpstr>Follow-Up</vt:lpstr>
      <vt:lpstr>PowerPoint Presentation</vt:lpstr>
      <vt:lpstr>PowerPoint Presentation</vt:lpstr>
    </vt:vector>
  </TitlesOfParts>
  <Company>CUPA-HR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Shomaker</dc:creator>
  <cp:lastModifiedBy>Andy Brantley</cp:lastModifiedBy>
  <cp:revision>140</cp:revision>
  <cp:lastPrinted>2019-05-24T12:27:50Z</cp:lastPrinted>
  <dcterms:created xsi:type="dcterms:W3CDTF">2017-08-10T17:57:15Z</dcterms:created>
  <dcterms:modified xsi:type="dcterms:W3CDTF">2019-09-16T12:07:39Z</dcterms:modified>
</cp:coreProperties>
</file>